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385" r:id="rId12"/>
    <p:sldId id="267" r:id="rId13"/>
    <p:sldId id="270" r:id="rId14"/>
    <p:sldId id="271" r:id="rId15"/>
    <p:sldId id="361" r:id="rId16"/>
    <p:sldId id="272" r:id="rId17"/>
    <p:sldId id="386" r:id="rId18"/>
    <p:sldId id="274" r:id="rId19"/>
    <p:sldId id="301" r:id="rId20"/>
    <p:sldId id="384" r:id="rId21"/>
    <p:sldId id="275" r:id="rId22"/>
  </p:sldIdLst>
  <p:sldSz cx="12192000" cy="6858000"/>
  <p:notesSz cx="12192000" cy="6858000"/>
  <p:defaultTextStyle>
    <a:defPPr>
      <a:defRPr lang="hu-H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22" autoAdjust="0"/>
  </p:normalViewPr>
  <p:slideViewPr>
    <p:cSldViewPr>
      <p:cViewPr varScale="1">
        <p:scale>
          <a:sx n="95" d="100"/>
          <a:sy n="95" d="100"/>
        </p:scale>
        <p:origin x="10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4F654-F22A-4CCF-8476-A4149F47E6D1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01A16-BD74-4FFB-B16F-3467EB7F5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3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01A16-BD74-4FFB-B16F-3467EB7F5E5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9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Cím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Cím és függőleges szöve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Függőleges cím és szöve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19">
    <p:bg>
      <p:bgPr>
        <a:blipFill dpi="0" rotWithShape="1">
          <a:blip r:embed="rId2" cstate="email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9" y="6269581"/>
            <a:ext cx="843162" cy="502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églalap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7300">
                <a:srgbClr val="4279BC">
                  <a:alpha val="52000"/>
                </a:srgbClr>
              </a:gs>
              <a:gs pos="0">
                <a:srgbClr val="4279BC"/>
              </a:gs>
              <a:gs pos="100000">
                <a:srgbClr val="4279B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745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9" y="6269581"/>
            <a:ext cx="843162" cy="502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ím 1"/>
          <p:cNvSpPr>
            <a:spLocks noGrp="1"/>
          </p:cNvSpPr>
          <p:nvPr>
            <p:ph type="ctrTitle"/>
          </p:nvPr>
        </p:nvSpPr>
        <p:spPr>
          <a:xfrm>
            <a:off x="199259" y="102395"/>
            <a:ext cx="11783384" cy="1266618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defRPr lang="hu-HU" sz="4654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6610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13">
    <p:bg>
      <p:bgPr>
        <a:blipFill dpi="0" rotWithShape="1">
          <a:blip r:embed="rId2" cstate="email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9" y="6269581"/>
            <a:ext cx="843162" cy="502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ím 1"/>
          <p:cNvSpPr>
            <a:spLocks noGrp="1"/>
          </p:cNvSpPr>
          <p:nvPr>
            <p:ph type="ctrTitle"/>
          </p:nvPr>
        </p:nvSpPr>
        <p:spPr>
          <a:xfrm>
            <a:off x="199259" y="172375"/>
            <a:ext cx="11783384" cy="911117"/>
          </a:xfrm>
          <a:prstGeom prst="rect">
            <a:avLst/>
          </a:prstGeom>
          <a:effectLst>
            <a:outerShdw blurRad="304800" dist="88900" dir="2700000" algn="ctr" rotWithShape="0">
              <a:schemeClr val="bg1">
                <a:alpha val="67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4654" b="1">
                <a:solidFill>
                  <a:srgbClr val="4279BC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6956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7199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047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356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710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8561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109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Cím és tartal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0551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318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3815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4654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469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zakaszfejléc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2 tartalomrés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Összehasonlítá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Csak cí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Ü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Tartalomrész képaláíráss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Kép képaláíráss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DC1C80-78BA-4A62-82B6-BF2E5123ABCA}" type="datetimeFigureOut">
              <a:rPr lang="hu-HU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C1C80-78BA-4A62-82B6-BF2E5123ABCA}" type="datetimeFigureOut">
              <a:rPr lang="hu-HU" smtClean="0"/>
              <a:t>2022. 05. 19.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BC61B-5888-4B29-8EEF-8DC1C4559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971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 bwMode="auto">
          <a:xfrm>
            <a:off x="273036" y="1268760"/>
            <a:ext cx="9144000" cy="2030297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GB" sz="8000" b="1">
                <a:solidFill>
                  <a:schemeClr val="bg1"/>
                </a:solidFill>
                <a:latin typeface="+mn-lt"/>
              </a:rPr>
              <a:t>Introduction to Komondor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 bwMode="auto">
          <a:xfrm>
            <a:off x="285404" y="3477346"/>
            <a:ext cx="5534371" cy="1655762"/>
          </a:xfrm>
        </p:spPr>
        <p:txBody>
          <a:bodyPr>
            <a:normAutofit lnSpcReduction="10000"/>
          </a:bodyPr>
          <a:lstStyle/>
          <a:p>
            <a:pPr algn="l">
              <a:defRPr/>
            </a:pPr>
            <a:r>
              <a:rPr lang="en-GB" b="1">
                <a:solidFill>
                  <a:schemeClr val="bg1"/>
                </a:solidFill>
              </a:rPr>
              <a:t>National HPC development</a:t>
            </a:r>
            <a:endParaRPr lang="en-GB">
              <a:solidFill>
                <a:schemeClr val="bg1"/>
              </a:solidFill>
            </a:endParaRPr>
          </a:p>
          <a:p>
            <a:pPr algn="l">
              <a:defRPr/>
            </a:pPr>
            <a:r>
              <a:rPr lang="en-GB">
                <a:solidFill>
                  <a:schemeClr val="bg1"/>
                </a:solidFill>
              </a:rPr>
              <a:t>Zoltan Kiss</a:t>
            </a:r>
            <a:r>
              <a:rPr lang="hu-HU">
                <a:solidFill>
                  <a:schemeClr val="bg1"/>
                </a:solidFill>
              </a:rPr>
              <a:t>, </a:t>
            </a:r>
            <a:r>
              <a:rPr lang="en-GB">
                <a:solidFill>
                  <a:schemeClr val="bg1"/>
                </a:solidFill>
              </a:rPr>
              <a:t>Head of HPC Dpt.</a:t>
            </a:r>
          </a:p>
          <a:p>
            <a:pPr algn="l">
              <a:defRPr/>
            </a:pPr>
            <a:r>
              <a:rPr lang="en-GB">
                <a:solidFill>
                  <a:schemeClr val="bg1"/>
                </a:solidFill>
              </a:rPr>
              <a:t>KIFÜ</a:t>
            </a:r>
            <a:br>
              <a:rPr lang="hu-HU">
                <a:solidFill>
                  <a:schemeClr val="bg1"/>
                </a:solidFill>
              </a:rPr>
            </a:br>
            <a:endParaRPr lang="hu-HU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rcRect b="23507"/>
          <a:stretch/>
        </p:blipFill>
        <p:spPr bwMode="auto">
          <a:xfrm>
            <a:off x="-1510" y="-1"/>
            <a:ext cx="12193510" cy="6858849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>
          <a:xfrm>
            <a:off x="1479659" y="1669951"/>
            <a:ext cx="4648200" cy="3376612"/>
          </a:xfrm>
        </p:spPr>
        <p:txBody>
          <a:bodyPr>
            <a:noAutofit/>
          </a:bodyPr>
          <a:lstStyle/>
          <a:p>
            <a:pPr>
              <a:buChar char="*"/>
              <a:defRPr/>
            </a:pPr>
            <a:r>
              <a:rPr lang="hu-HU" sz="2000">
                <a:solidFill>
                  <a:schemeClr val="bg1"/>
                </a:solidFill>
              </a:rPr>
              <a:t>20 000+ CPU mag, 200+ GPU</a:t>
            </a:r>
            <a:endParaRPr/>
          </a:p>
          <a:p>
            <a:pPr>
              <a:buChar char="*"/>
              <a:defRPr/>
            </a:pPr>
            <a:r>
              <a:rPr lang="hu-HU" sz="2000">
                <a:solidFill>
                  <a:schemeClr val="bg1"/>
                </a:solidFill>
              </a:rPr>
              <a:t>GPU 4+ PF</a:t>
            </a:r>
            <a:endParaRPr/>
          </a:p>
          <a:p>
            <a:pPr>
              <a:buChar char="*"/>
              <a:defRPr/>
            </a:pPr>
            <a:r>
              <a:rPr lang="hu-HU" sz="2000">
                <a:solidFill>
                  <a:schemeClr val="bg1"/>
                </a:solidFill>
              </a:rPr>
              <a:t>CPU 0,7+ PF</a:t>
            </a:r>
            <a:endParaRPr/>
          </a:p>
          <a:p>
            <a:pPr>
              <a:buChar char="*"/>
              <a:defRPr/>
            </a:pPr>
            <a:r>
              <a:rPr lang="hu-HU" sz="2000">
                <a:solidFill>
                  <a:schemeClr val="bg1"/>
                </a:solidFill>
              </a:rPr>
              <a:t>Big Data 9+ TB memória</a:t>
            </a:r>
            <a:endParaRPr/>
          </a:p>
          <a:p>
            <a:pPr>
              <a:buChar char="*"/>
              <a:defRPr/>
            </a:pPr>
            <a:r>
              <a:rPr lang="hu-HU" sz="2000">
                <a:solidFill>
                  <a:schemeClr val="bg1"/>
                </a:solidFill>
              </a:rPr>
              <a:t>MI partíció  8 GPU/node</a:t>
            </a:r>
          </a:p>
          <a:p>
            <a:pPr>
              <a:buChar char="*"/>
              <a:defRPr/>
            </a:pPr>
            <a:r>
              <a:rPr lang="hu-HU" sz="2000">
                <a:solidFill>
                  <a:schemeClr val="bg1"/>
                </a:solidFill>
              </a:rPr>
              <a:t>2 PB szupergyors storage + 10 PB tape</a:t>
            </a:r>
          </a:p>
        </p:txBody>
      </p:sp>
      <p:sp>
        <p:nvSpPr>
          <p:cNvPr id="7" name="Lekerekített téglalap 15">
            <a:extLst>
              <a:ext uri="{FF2B5EF4-FFF2-40B4-BE49-F238E27FC236}">
                <a16:creationId xmlns:a16="http://schemas.microsoft.com/office/drawing/2014/main" id="{CDFA6969-32A9-4123-9A2D-2E89E2238565}"/>
              </a:ext>
            </a:extLst>
          </p:cNvPr>
          <p:cNvSpPr/>
          <p:nvPr/>
        </p:nvSpPr>
        <p:spPr bwMode="auto">
          <a:xfrm>
            <a:off x="9786433" y="1583573"/>
            <a:ext cx="1953552" cy="3690851"/>
          </a:xfrm>
          <a:prstGeom prst="roundRect">
            <a:avLst>
              <a:gd name="adj" fmla="val 16667"/>
            </a:avLst>
          </a:prstGeom>
          <a:pattFill prst="ltHorz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Lekerekített téglalap 11">
            <a:extLst>
              <a:ext uri="{FF2B5EF4-FFF2-40B4-BE49-F238E27FC236}">
                <a16:creationId xmlns:a16="http://schemas.microsoft.com/office/drawing/2014/main" id="{9AA0A0F5-C3FF-4E12-A022-6855F4E55359}"/>
              </a:ext>
            </a:extLst>
          </p:cNvPr>
          <p:cNvSpPr/>
          <p:nvPr/>
        </p:nvSpPr>
        <p:spPr bwMode="auto">
          <a:xfrm>
            <a:off x="1055440" y="1583574"/>
            <a:ext cx="1953552" cy="36908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16BDA77-C126-406A-AA0E-40756D73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079800" y="1773879"/>
            <a:ext cx="1366818" cy="136681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99B169F-C517-4589-96FA-6A741BC90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079801" y="3485481"/>
            <a:ext cx="1366818" cy="1371389"/>
          </a:xfrm>
          <a:prstGeom prst="rect">
            <a:avLst/>
          </a:prstGeom>
        </p:spPr>
      </p:pic>
      <p:sp>
        <p:nvSpPr>
          <p:cNvPr id="11" name="Lekerekített téglalap 12">
            <a:extLst>
              <a:ext uri="{FF2B5EF4-FFF2-40B4-BE49-F238E27FC236}">
                <a16:creationId xmlns:a16="http://schemas.microsoft.com/office/drawing/2014/main" id="{E9DF228B-2BD9-47E9-B873-72B059DB6E3D}"/>
              </a:ext>
            </a:extLst>
          </p:cNvPr>
          <p:cNvSpPr/>
          <p:nvPr/>
        </p:nvSpPr>
        <p:spPr bwMode="auto">
          <a:xfrm>
            <a:off x="3008992" y="1583573"/>
            <a:ext cx="1953552" cy="36908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Lekerekített téglalap 13">
            <a:extLst>
              <a:ext uri="{FF2B5EF4-FFF2-40B4-BE49-F238E27FC236}">
                <a16:creationId xmlns:a16="http://schemas.microsoft.com/office/drawing/2014/main" id="{66D3E6A1-093A-47DF-B777-4C842CC44FA0}"/>
              </a:ext>
            </a:extLst>
          </p:cNvPr>
          <p:cNvSpPr/>
          <p:nvPr/>
        </p:nvSpPr>
        <p:spPr bwMode="auto">
          <a:xfrm>
            <a:off x="4962544" y="1583574"/>
            <a:ext cx="1953552" cy="36908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Lekerekített téglalap 14">
            <a:extLst>
              <a:ext uri="{FF2B5EF4-FFF2-40B4-BE49-F238E27FC236}">
                <a16:creationId xmlns:a16="http://schemas.microsoft.com/office/drawing/2014/main" id="{E8540CF1-11D8-4446-A721-0C46ECA65F13}"/>
              </a:ext>
            </a:extLst>
          </p:cNvPr>
          <p:cNvSpPr/>
          <p:nvPr/>
        </p:nvSpPr>
        <p:spPr bwMode="auto">
          <a:xfrm>
            <a:off x="6916096" y="1583573"/>
            <a:ext cx="1953552" cy="36908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Szövegdoboz 16">
            <a:extLst>
              <a:ext uri="{FF2B5EF4-FFF2-40B4-BE49-F238E27FC236}">
                <a16:creationId xmlns:a16="http://schemas.microsoft.com/office/drawing/2014/main" id="{825C0458-28C0-447B-A046-36EBF2D016BB}"/>
              </a:ext>
            </a:extLst>
          </p:cNvPr>
          <p:cNvSpPr txBox="1"/>
          <p:nvPr/>
        </p:nvSpPr>
        <p:spPr bwMode="auto">
          <a:xfrm>
            <a:off x="1269201" y="4830763"/>
            <a:ext cx="150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b="1" spc="-5">
                <a:solidFill>
                  <a:schemeClr val="accent1"/>
                </a:solidFill>
                <a:cs typeface="Arial"/>
              </a:rPr>
              <a:t>CPU</a:t>
            </a:r>
            <a:endParaRPr/>
          </a:p>
        </p:txBody>
      </p:sp>
      <p:sp>
        <p:nvSpPr>
          <p:cNvPr id="15" name="Szövegdoboz 17">
            <a:extLst>
              <a:ext uri="{FF2B5EF4-FFF2-40B4-BE49-F238E27FC236}">
                <a16:creationId xmlns:a16="http://schemas.microsoft.com/office/drawing/2014/main" id="{C085E500-25E3-4671-A70C-E895FFDA7E53}"/>
              </a:ext>
            </a:extLst>
          </p:cNvPr>
          <p:cNvSpPr txBox="1"/>
          <p:nvPr/>
        </p:nvSpPr>
        <p:spPr bwMode="auto">
          <a:xfrm>
            <a:off x="3100130" y="4824904"/>
            <a:ext cx="1778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spc="-5">
                <a:solidFill>
                  <a:schemeClr val="accent1"/>
                </a:solidFill>
                <a:cs typeface="Arial"/>
              </a:rPr>
              <a:t>GPU</a:t>
            </a:r>
            <a:endParaRPr/>
          </a:p>
        </p:txBody>
      </p:sp>
      <p:sp>
        <p:nvSpPr>
          <p:cNvPr id="16" name="Szövegdoboz 18">
            <a:extLst>
              <a:ext uri="{FF2B5EF4-FFF2-40B4-BE49-F238E27FC236}">
                <a16:creationId xmlns:a16="http://schemas.microsoft.com/office/drawing/2014/main" id="{94ED7CBA-CC18-4F6B-92DB-9699FD4641FD}"/>
              </a:ext>
            </a:extLst>
          </p:cNvPr>
          <p:cNvSpPr txBox="1"/>
          <p:nvPr/>
        </p:nvSpPr>
        <p:spPr bwMode="auto">
          <a:xfrm>
            <a:off x="5185328" y="4830763"/>
            <a:ext cx="150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b="1" spc="-5">
                <a:solidFill>
                  <a:schemeClr val="accent1"/>
                </a:solidFill>
                <a:cs typeface="Arial"/>
              </a:rPr>
              <a:t>BIG DATA</a:t>
            </a:r>
            <a:endParaRPr/>
          </a:p>
        </p:txBody>
      </p:sp>
      <p:sp>
        <p:nvSpPr>
          <p:cNvPr id="17" name="Szövegdoboz 19">
            <a:extLst>
              <a:ext uri="{FF2B5EF4-FFF2-40B4-BE49-F238E27FC236}">
                <a16:creationId xmlns:a16="http://schemas.microsoft.com/office/drawing/2014/main" id="{DD090CE8-F643-4BAB-8501-1215D9F59068}"/>
              </a:ext>
            </a:extLst>
          </p:cNvPr>
          <p:cNvSpPr txBox="1"/>
          <p:nvPr/>
        </p:nvSpPr>
        <p:spPr bwMode="auto">
          <a:xfrm>
            <a:off x="7136086" y="4824904"/>
            <a:ext cx="150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b="1" spc="-5">
                <a:solidFill>
                  <a:schemeClr val="accent1"/>
                </a:solidFill>
                <a:cs typeface="Arial"/>
              </a:rPr>
              <a:t>MI</a:t>
            </a:r>
            <a:endParaRPr/>
          </a:p>
        </p:txBody>
      </p:sp>
      <p:sp>
        <p:nvSpPr>
          <p:cNvPr id="18" name="Szövegdoboz 20">
            <a:extLst>
              <a:ext uri="{FF2B5EF4-FFF2-40B4-BE49-F238E27FC236}">
                <a16:creationId xmlns:a16="http://schemas.microsoft.com/office/drawing/2014/main" id="{DAFFDE97-6CED-4CCC-B621-56D172CFD5F2}"/>
              </a:ext>
            </a:extLst>
          </p:cNvPr>
          <p:cNvSpPr txBox="1"/>
          <p:nvPr/>
        </p:nvSpPr>
        <p:spPr bwMode="auto">
          <a:xfrm>
            <a:off x="10009217" y="4874315"/>
            <a:ext cx="150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b="1" spc="-5">
                <a:cs typeface="Arial"/>
              </a:rPr>
              <a:t>STORAGE</a:t>
            </a:r>
          </a:p>
        </p:txBody>
      </p:sp>
      <p:pic>
        <p:nvPicPr>
          <p:cNvPr id="19" name="Kép 5">
            <a:extLst>
              <a:ext uri="{FF2B5EF4-FFF2-40B4-BE49-F238E27FC236}">
                <a16:creationId xmlns:a16="http://schemas.microsoft.com/office/drawing/2014/main" id="{166F5D12-3E3F-4D1A-9EEA-443F2A264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48228" y="1836236"/>
            <a:ext cx="967976" cy="1428418"/>
          </a:xfrm>
          <a:prstGeom prst="rect">
            <a:avLst/>
          </a:prstGeom>
        </p:spPr>
      </p:pic>
      <p:pic>
        <p:nvPicPr>
          <p:cNvPr id="20" name="Kép 17">
            <a:extLst>
              <a:ext uri="{FF2B5EF4-FFF2-40B4-BE49-F238E27FC236}">
                <a16:creationId xmlns:a16="http://schemas.microsoft.com/office/drawing/2014/main" id="{0058A114-96FF-4CD9-AEDF-A2F00ADEE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201994" y="3084588"/>
            <a:ext cx="1574283" cy="1574283"/>
          </a:xfrm>
          <a:prstGeom prst="rect">
            <a:avLst/>
          </a:prstGeom>
        </p:spPr>
      </p:pic>
      <p:pic>
        <p:nvPicPr>
          <p:cNvPr id="21" name="Kép 18">
            <a:extLst>
              <a:ext uri="{FF2B5EF4-FFF2-40B4-BE49-F238E27FC236}">
                <a16:creationId xmlns:a16="http://schemas.microsoft.com/office/drawing/2014/main" id="{FE4A9970-2C52-4889-B1D4-956A9358B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81620" y="3160141"/>
            <a:ext cx="1504588" cy="1504588"/>
          </a:xfrm>
          <a:prstGeom prst="rect">
            <a:avLst/>
          </a:prstGeom>
        </p:spPr>
      </p:pic>
      <p:pic>
        <p:nvPicPr>
          <p:cNvPr id="22" name="Kép 19">
            <a:extLst>
              <a:ext uri="{FF2B5EF4-FFF2-40B4-BE49-F238E27FC236}">
                <a16:creationId xmlns:a16="http://schemas.microsoft.com/office/drawing/2014/main" id="{BD260486-D42F-40AE-BD61-7C9792282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225111" y="2694167"/>
            <a:ext cx="1469660" cy="1469660"/>
          </a:xfrm>
          <a:prstGeom prst="rect">
            <a:avLst/>
          </a:prstGeom>
        </p:spPr>
      </p:pic>
      <p:pic>
        <p:nvPicPr>
          <p:cNvPr id="23" name="Kép 20">
            <a:extLst>
              <a:ext uri="{FF2B5EF4-FFF2-40B4-BE49-F238E27FC236}">
                <a16:creationId xmlns:a16="http://schemas.microsoft.com/office/drawing/2014/main" id="{DB89FE7E-C98F-4F5A-886E-4514AC737C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163250" y="2641856"/>
            <a:ext cx="1480820" cy="1480820"/>
          </a:xfrm>
          <a:prstGeom prst="rect">
            <a:avLst/>
          </a:prstGeom>
        </p:spPr>
      </p:pic>
      <p:pic>
        <p:nvPicPr>
          <p:cNvPr id="24" name="Kép 2">
            <a:extLst>
              <a:ext uri="{FF2B5EF4-FFF2-40B4-BE49-F238E27FC236}">
                <a16:creationId xmlns:a16="http://schemas.microsoft.com/office/drawing/2014/main" id="{4315AED6-A75F-4814-BE3D-E9C5BAF77E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733155" y="1836236"/>
            <a:ext cx="505225" cy="118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366FC-7B60-ACC0-FB6F-35C5ACBBD3D3}"/>
              </a:ext>
            </a:extLst>
          </p:cNvPr>
          <p:cNvSpPr txBox="1"/>
          <p:nvPr/>
        </p:nvSpPr>
        <p:spPr>
          <a:xfrm>
            <a:off x="5596448" y="3984176"/>
            <a:ext cx="10658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memory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895989-1D2B-A0DC-925E-EFB359E4E612}"/>
              </a:ext>
            </a:extLst>
          </p:cNvPr>
          <p:cNvSpPr txBox="1"/>
          <p:nvPr/>
        </p:nvSpPr>
        <p:spPr bwMode="auto">
          <a:xfrm>
            <a:off x="10230271" y="2791961"/>
            <a:ext cx="10503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Tape archive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1154B0-F186-9648-5A35-17D299A2096F}"/>
              </a:ext>
            </a:extLst>
          </p:cNvPr>
          <p:cNvSpPr txBox="1"/>
          <p:nvPr/>
        </p:nvSpPr>
        <p:spPr bwMode="auto">
          <a:xfrm>
            <a:off x="10230271" y="4525579"/>
            <a:ext cx="10503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Ultrafast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2">
            <a:extLst>
              <a:ext uri="{FF2B5EF4-FFF2-40B4-BE49-F238E27FC236}">
                <a16:creationId xmlns:a16="http://schemas.microsoft.com/office/drawing/2014/main" id="{1EEC74AA-A502-41CD-B723-0211FD5F7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4774"/>
            <a:ext cx="4684764" cy="36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B45080CC-8230-4FDD-9DEE-316B81D6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" y="5256895"/>
            <a:ext cx="179094" cy="3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649" tIns="44325" rIns="88649" bIns="4432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745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333EC-7DCA-4BCD-BB55-4C8D610C3D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139" y="3402013"/>
            <a:ext cx="3203068" cy="2003841"/>
          </a:xfrm>
          <a:prstGeom prst="rect">
            <a:avLst/>
          </a:prstGeom>
        </p:spPr>
      </p:pic>
      <p:pic>
        <p:nvPicPr>
          <p:cNvPr id="1031" name="Picture 16">
            <a:extLst>
              <a:ext uri="{FF2B5EF4-FFF2-40B4-BE49-F238E27FC236}">
                <a16:creationId xmlns:a16="http://schemas.microsoft.com/office/drawing/2014/main" id="{66B28CE9-C810-4599-88E7-68D3A842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649" y="212711"/>
            <a:ext cx="3565322" cy="26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1">
            <a:extLst>
              <a:ext uri="{FF2B5EF4-FFF2-40B4-BE49-F238E27FC236}">
                <a16:creationId xmlns:a16="http://schemas.microsoft.com/office/drawing/2014/main" id="{E77A2C0C-015C-40B8-BAC1-6C5F0C63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120" y="270872"/>
            <a:ext cx="3398219" cy="21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B4248D1-BEAC-4712-A43F-EA05179B9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096" y="128786"/>
            <a:ext cx="179094" cy="3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649" tIns="44325" rIns="88649" bIns="4432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74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1182A7-1517-453F-9D13-A89E6BB9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096" y="4302685"/>
            <a:ext cx="179094" cy="3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649" tIns="44325" rIns="88649" bIns="4432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745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5597E2-B64E-4326-9357-2039941AD9D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807" y="2873456"/>
            <a:ext cx="1361750" cy="2991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A6227B-832A-47D3-91E2-B4EE2FA6591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069" y="2644086"/>
            <a:ext cx="2275945" cy="3675248"/>
          </a:xfrm>
          <a:prstGeom prst="rect">
            <a:avLst/>
          </a:prstGeom>
        </p:spPr>
      </p:pic>
      <p:pic>
        <p:nvPicPr>
          <p:cNvPr id="8194" name="Picture 2" descr="Accelerating HPC Workloads with NVIDIA A100 NVLink on Dell PowerEdge XE8545  | Dell Technologies Info Hub">
            <a:extLst>
              <a:ext uri="{FF2B5EF4-FFF2-40B4-BE49-F238E27FC236}">
                <a16:creationId xmlns:a16="http://schemas.microsoft.com/office/drawing/2014/main" id="{7A824FD2-1D02-4746-965F-9A692BFA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791" y="3402013"/>
            <a:ext cx="2388139" cy="20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5">
            <a:extLst>
              <a:ext uri="{FF2B5EF4-FFF2-40B4-BE49-F238E27FC236}">
                <a16:creationId xmlns:a16="http://schemas.microsoft.com/office/drawing/2014/main" id="{F0B6D335-956E-4E06-9AC2-9C3A24705B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-20937" y="207729"/>
            <a:ext cx="3857353" cy="21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450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rcRect t="14672" b="2819"/>
          <a:stretch/>
        </p:blipFill>
        <p:spPr bwMode="auto">
          <a:xfrm>
            <a:off x="551384" y="136112"/>
            <a:ext cx="11439534" cy="53091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Group9"/>
          <p:cNvGrpSpPr/>
          <p:nvPr/>
        </p:nvGrpSpPr>
        <p:grpSpPr>
          <a:xfrm>
            <a:off x="1099855" y="1349616"/>
            <a:ext cx="257652" cy="296794"/>
            <a:chOff x="0" y="0"/>
            <a:chExt cx="515302" cy="593586"/>
          </a:xfrm>
        </p:grpSpPr>
        <p:sp>
          <p:nvSpPr>
            <p:cNvPr id="103" name="Path10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4" name="Path11"/>
            <p:cNvSpPr/>
            <p:nvPr/>
          </p:nvSpPr>
          <p:spPr>
            <a:xfrm>
              <a:off x="92739" y="192449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5" name="Path12"/>
            <p:cNvSpPr/>
            <p:nvPr/>
          </p:nvSpPr>
          <p:spPr>
            <a:xfrm>
              <a:off x="92740" y="450985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6" name="Path13"/>
            <p:cNvSpPr/>
            <p:nvPr/>
          </p:nvSpPr>
          <p:spPr>
            <a:xfrm>
              <a:off x="104799" y="358238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7" name="Path14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8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8" name="Path15"/>
            <p:cNvSpPr/>
            <p:nvPr/>
          </p:nvSpPr>
          <p:spPr>
            <a:xfrm>
              <a:off x="373531" y="284681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2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9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16" name="Group16"/>
          <p:cNvGrpSpPr/>
          <p:nvPr/>
        </p:nvGrpSpPr>
        <p:grpSpPr>
          <a:xfrm>
            <a:off x="1099855" y="1797931"/>
            <a:ext cx="257652" cy="296794"/>
            <a:chOff x="0" y="0"/>
            <a:chExt cx="515302" cy="593586"/>
          </a:xfrm>
        </p:grpSpPr>
        <p:sp>
          <p:nvSpPr>
            <p:cNvPr id="110" name="Path17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1" name="Path18"/>
            <p:cNvSpPr/>
            <p:nvPr/>
          </p:nvSpPr>
          <p:spPr>
            <a:xfrm>
              <a:off x="92739" y="19246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90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2" name="Path19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3" name="Path20"/>
            <p:cNvSpPr/>
            <p:nvPr/>
          </p:nvSpPr>
          <p:spPr>
            <a:xfrm>
              <a:off x="104799" y="358238"/>
              <a:ext cx="103876" cy="7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4" name="Path21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8"/>
                    <a:pt x="15878" y="1688"/>
                  </a:cubicBezTo>
                  <a:cubicBezTo>
                    <a:pt x="15598" y="1688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8"/>
                    <a:pt x="13490" y="1688"/>
                  </a:cubicBezTo>
                  <a:cubicBezTo>
                    <a:pt x="13210" y="1688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5" name="Path22"/>
            <p:cNvSpPr/>
            <p:nvPr/>
          </p:nvSpPr>
          <p:spPr>
            <a:xfrm>
              <a:off x="373531" y="284681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23" name="Group23"/>
          <p:cNvGrpSpPr/>
          <p:nvPr/>
        </p:nvGrpSpPr>
        <p:grpSpPr>
          <a:xfrm>
            <a:off x="1099855" y="2246250"/>
            <a:ext cx="257652" cy="296787"/>
            <a:chOff x="0" y="0"/>
            <a:chExt cx="515302" cy="593572"/>
          </a:xfrm>
        </p:grpSpPr>
        <p:sp>
          <p:nvSpPr>
            <p:cNvPr id="117" name="Path24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8" name="Path25"/>
            <p:cNvSpPr/>
            <p:nvPr/>
          </p:nvSpPr>
          <p:spPr>
            <a:xfrm>
              <a:off x="92739" y="19245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2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9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9" name="Path26"/>
            <p:cNvSpPr/>
            <p:nvPr/>
          </p:nvSpPr>
          <p:spPr>
            <a:xfrm>
              <a:off x="92740" y="450985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0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699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0" name="Path27"/>
            <p:cNvSpPr/>
            <p:nvPr/>
          </p:nvSpPr>
          <p:spPr>
            <a:xfrm>
              <a:off x="104799" y="358228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1" name="Path28"/>
            <p:cNvSpPr/>
            <p:nvPr/>
          </p:nvSpPr>
          <p:spPr>
            <a:xfrm>
              <a:off x="-1" y="-1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8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4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4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4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4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3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2" name="Path29"/>
            <p:cNvSpPr/>
            <p:nvPr/>
          </p:nvSpPr>
          <p:spPr>
            <a:xfrm>
              <a:off x="373531" y="284669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30" name="Group30"/>
          <p:cNvGrpSpPr/>
          <p:nvPr/>
        </p:nvGrpSpPr>
        <p:grpSpPr>
          <a:xfrm>
            <a:off x="1099855" y="2694564"/>
            <a:ext cx="257652" cy="296794"/>
            <a:chOff x="0" y="0"/>
            <a:chExt cx="515302" cy="593586"/>
          </a:xfrm>
        </p:grpSpPr>
        <p:sp>
          <p:nvSpPr>
            <p:cNvPr id="124" name="Path31"/>
            <p:cNvSpPr/>
            <p:nvPr/>
          </p:nvSpPr>
          <p:spPr>
            <a:xfrm>
              <a:off x="197080" y="96226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28"/>
                    <a:pt x="0" y="10793"/>
                  </a:cubicBezTo>
                  <a:cubicBezTo>
                    <a:pt x="0" y="16759"/>
                    <a:pt x="4838" y="21600"/>
                    <a:pt x="10800" y="21600"/>
                  </a:cubicBezTo>
                  <a:cubicBezTo>
                    <a:pt x="16762" y="21600"/>
                    <a:pt x="21600" y="16759"/>
                    <a:pt x="21600" y="10793"/>
                  </a:cubicBezTo>
                  <a:cubicBezTo>
                    <a:pt x="21600" y="4828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5" name="Path32"/>
            <p:cNvSpPr/>
            <p:nvPr/>
          </p:nvSpPr>
          <p:spPr>
            <a:xfrm>
              <a:off x="92739" y="192450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28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4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6"/>
                    <a:pt x="19160" y="7843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6" name="Path33"/>
            <p:cNvSpPr/>
            <p:nvPr/>
          </p:nvSpPr>
          <p:spPr>
            <a:xfrm>
              <a:off x="92740" y="450984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9000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9000"/>
                  </a:cubicBezTo>
                  <a:cubicBezTo>
                    <a:pt x="21600" y="8702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7" name="Path34"/>
            <p:cNvSpPr/>
            <p:nvPr/>
          </p:nvSpPr>
          <p:spPr>
            <a:xfrm>
              <a:off x="104799" y="358240"/>
              <a:ext cx="103876" cy="7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3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8" name="Path35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2"/>
                  </a:lnTo>
                  <a:lnTo>
                    <a:pt x="11706" y="16932"/>
                  </a:lnTo>
                  <a:cubicBezTo>
                    <a:pt x="11686" y="16575"/>
                    <a:pt x="11663" y="16219"/>
                    <a:pt x="11663" y="15869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69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4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0"/>
                    <a:pt x="972" y="14301"/>
                  </a:cubicBezTo>
                  <a:cubicBezTo>
                    <a:pt x="972" y="13919"/>
                    <a:pt x="1096" y="13544"/>
                    <a:pt x="1328" y="13215"/>
                  </a:cubicBezTo>
                  <a:cubicBezTo>
                    <a:pt x="1911" y="13630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7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2"/>
                    <a:pt x="4373" y="19912"/>
                  </a:cubicBezTo>
                  <a:cubicBezTo>
                    <a:pt x="4389" y="19912"/>
                    <a:pt x="4404" y="19912"/>
                    <a:pt x="4418" y="19912"/>
                  </a:cubicBezTo>
                  <a:cubicBezTo>
                    <a:pt x="5108" y="20946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4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2"/>
                    <a:pt x="13490" y="19912"/>
                  </a:cubicBezTo>
                  <a:cubicBezTo>
                    <a:pt x="13769" y="19912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2"/>
                    <a:pt x="15878" y="19912"/>
                  </a:cubicBezTo>
                  <a:cubicBezTo>
                    <a:pt x="16157" y="19912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2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9" name="Path36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37" name="Group37"/>
          <p:cNvGrpSpPr/>
          <p:nvPr/>
        </p:nvGrpSpPr>
        <p:grpSpPr>
          <a:xfrm>
            <a:off x="1099855" y="3142878"/>
            <a:ext cx="257652" cy="296794"/>
            <a:chOff x="0" y="-1"/>
            <a:chExt cx="515302" cy="593586"/>
          </a:xfrm>
        </p:grpSpPr>
        <p:sp>
          <p:nvSpPr>
            <p:cNvPr id="131" name="Path38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2" name="Path39"/>
            <p:cNvSpPr/>
            <p:nvPr/>
          </p:nvSpPr>
          <p:spPr>
            <a:xfrm>
              <a:off x="92739" y="192447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9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1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4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3" name="Path40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4" name="Path41"/>
            <p:cNvSpPr/>
            <p:nvPr/>
          </p:nvSpPr>
          <p:spPr>
            <a:xfrm>
              <a:off x="104799" y="358237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5" name="Path42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6" name="Path43"/>
            <p:cNvSpPr/>
            <p:nvPr/>
          </p:nvSpPr>
          <p:spPr>
            <a:xfrm>
              <a:off x="373531" y="284679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3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8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44" name="Group44"/>
          <p:cNvGrpSpPr/>
          <p:nvPr/>
        </p:nvGrpSpPr>
        <p:grpSpPr>
          <a:xfrm>
            <a:off x="1099855" y="3591191"/>
            <a:ext cx="257652" cy="296794"/>
            <a:chOff x="0" y="-1"/>
            <a:chExt cx="515302" cy="593586"/>
          </a:xfrm>
        </p:grpSpPr>
        <p:sp>
          <p:nvSpPr>
            <p:cNvPr id="138" name="Path45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9" name="Path46"/>
            <p:cNvSpPr/>
            <p:nvPr/>
          </p:nvSpPr>
          <p:spPr>
            <a:xfrm>
              <a:off x="92739" y="192461"/>
              <a:ext cx="139123" cy="13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798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798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2"/>
                    <a:pt x="7737" y="17997"/>
                    <a:pt x="5350" y="17997"/>
                  </a:cubicBezTo>
                  <a:cubicBezTo>
                    <a:pt x="4364" y="17997"/>
                    <a:pt x="3567" y="18806"/>
                    <a:pt x="3567" y="19800"/>
                  </a:cubicBezTo>
                  <a:cubicBezTo>
                    <a:pt x="3567" y="20793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88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0" name="Path47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1" name="Path48"/>
            <p:cNvSpPr/>
            <p:nvPr/>
          </p:nvSpPr>
          <p:spPr>
            <a:xfrm>
              <a:off x="104799" y="358239"/>
              <a:ext cx="103876" cy="7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5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2" name="Path49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3" name="Path50"/>
            <p:cNvSpPr/>
            <p:nvPr/>
          </p:nvSpPr>
          <p:spPr>
            <a:xfrm>
              <a:off x="373531" y="284680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51" name="Group51"/>
          <p:cNvGrpSpPr/>
          <p:nvPr/>
        </p:nvGrpSpPr>
        <p:grpSpPr>
          <a:xfrm>
            <a:off x="1099855" y="4005824"/>
            <a:ext cx="257652" cy="296787"/>
            <a:chOff x="0" y="0"/>
            <a:chExt cx="515302" cy="593572"/>
          </a:xfrm>
        </p:grpSpPr>
        <p:sp>
          <p:nvSpPr>
            <p:cNvPr id="145" name="Path52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6" name="Path53"/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7" name="Path54"/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8" name="Path55"/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9" name="Path56"/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50" name="Path57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sp>
        <p:nvSpPr>
          <p:cNvPr id="152" name="Text Box58"/>
          <p:cNvSpPr txBox="1"/>
          <p:nvPr/>
        </p:nvSpPr>
        <p:spPr>
          <a:xfrm>
            <a:off x="954819" y="666787"/>
            <a:ext cx="5212335" cy="61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3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sz="4000" dirty="0"/>
              <a:t>Software</a:t>
            </a:r>
            <a:endParaRPr sz="4000" dirty="0"/>
          </a:p>
        </p:txBody>
      </p:sp>
      <p:sp>
        <p:nvSpPr>
          <p:cNvPr id="153" name="Text Box59"/>
          <p:cNvSpPr txBox="1"/>
          <p:nvPr/>
        </p:nvSpPr>
        <p:spPr>
          <a:xfrm>
            <a:off x="1507644" y="1312788"/>
            <a:ext cx="6076189" cy="3430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z="2000" spc="-4" dirty="0" err="1"/>
              <a:t>Ansys</a:t>
            </a:r>
            <a:r>
              <a:rPr lang="hu-HU" sz="2000" spc="-4" dirty="0"/>
              <a:t> 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z="2000" spc="-4" dirty="0"/>
              <a:t>Amber20	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z="2000" spc="-4" dirty="0"/>
              <a:t>Amsterdam </a:t>
            </a:r>
            <a:r>
              <a:rPr lang="hu-HU" sz="2000" spc="-4" dirty="0" err="1"/>
              <a:t>Density</a:t>
            </a:r>
            <a:r>
              <a:rPr lang="hu-HU" sz="2000" spc="-4" dirty="0"/>
              <a:t> </a:t>
            </a:r>
            <a:r>
              <a:rPr lang="hu-HU" sz="2000" spc="-4" dirty="0" err="1"/>
              <a:t>Functional</a:t>
            </a:r>
            <a:r>
              <a:rPr lang="hu-HU" sz="2000" spc="-4" dirty="0"/>
              <a:t> (ADF) 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z="2000" spc="-4" dirty="0" err="1"/>
              <a:t>CharMM</a:t>
            </a:r>
            <a:r>
              <a:rPr lang="hu-HU" sz="2000" spc="-4" dirty="0"/>
              <a:t>	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z="2000" spc="-4" dirty="0"/>
              <a:t>Gaussian 16 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z="2000" spc="-4" dirty="0" err="1"/>
              <a:t>Terachem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Schrödinger</a:t>
            </a:r>
            <a:r>
              <a:rPr lang="hu-HU" sz="2000" spc="-4" dirty="0"/>
              <a:t>	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z="2000" spc="-4" dirty="0" err="1"/>
              <a:t>TotalView</a:t>
            </a:r>
            <a:r>
              <a:rPr lang="hu-HU" sz="2000" spc="-4" dirty="0"/>
              <a:t>	</a:t>
            </a:r>
            <a:endParaRPr lang="en-GB" sz="2000" spc="-4" dirty="0"/>
          </a:p>
        </p:txBody>
      </p:sp>
      <p:grpSp>
        <p:nvGrpSpPr>
          <p:cNvPr id="55" name="Group51">
            <a:extLst>
              <a:ext uri="{FF2B5EF4-FFF2-40B4-BE49-F238E27FC236}">
                <a16:creationId xmlns:a16="http://schemas.microsoft.com/office/drawing/2014/main" id="{A5CCF731-7092-4596-8C10-EAC0B6CEF1C6}"/>
              </a:ext>
            </a:extLst>
          </p:cNvPr>
          <p:cNvGrpSpPr/>
          <p:nvPr/>
        </p:nvGrpSpPr>
        <p:grpSpPr>
          <a:xfrm>
            <a:off x="1099854" y="4381406"/>
            <a:ext cx="257652" cy="296787"/>
            <a:chOff x="0" y="0"/>
            <a:chExt cx="515302" cy="593572"/>
          </a:xfrm>
        </p:grpSpPr>
        <p:sp>
          <p:nvSpPr>
            <p:cNvPr id="56" name="Path52">
              <a:extLst>
                <a:ext uri="{FF2B5EF4-FFF2-40B4-BE49-F238E27FC236}">
                  <a16:creationId xmlns:a16="http://schemas.microsoft.com/office/drawing/2014/main" id="{3F60544B-C461-452B-8EAF-AA51A73EF88F}"/>
                </a:ext>
              </a:extLst>
            </p:cNvPr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57" name="Path53">
              <a:extLst>
                <a:ext uri="{FF2B5EF4-FFF2-40B4-BE49-F238E27FC236}">
                  <a16:creationId xmlns:a16="http://schemas.microsoft.com/office/drawing/2014/main" id="{91596DB5-D88B-4546-A489-9641BCE0E613}"/>
                </a:ext>
              </a:extLst>
            </p:cNvPr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58" name="Path54">
              <a:extLst>
                <a:ext uri="{FF2B5EF4-FFF2-40B4-BE49-F238E27FC236}">
                  <a16:creationId xmlns:a16="http://schemas.microsoft.com/office/drawing/2014/main" id="{A5757388-9B7F-4363-9AE3-90786AB84DCB}"/>
                </a:ext>
              </a:extLst>
            </p:cNvPr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59" name="Path55">
              <a:extLst>
                <a:ext uri="{FF2B5EF4-FFF2-40B4-BE49-F238E27FC236}">
                  <a16:creationId xmlns:a16="http://schemas.microsoft.com/office/drawing/2014/main" id="{D57E7959-A274-4C0B-BDB3-52A0D3DCE50C}"/>
                </a:ext>
              </a:extLst>
            </p:cNvPr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60" name="Path56">
              <a:extLst>
                <a:ext uri="{FF2B5EF4-FFF2-40B4-BE49-F238E27FC236}">
                  <a16:creationId xmlns:a16="http://schemas.microsoft.com/office/drawing/2014/main" id="{68208F0C-DDB5-4A36-866F-1AD3FAC2E337}"/>
                </a:ext>
              </a:extLst>
            </p:cNvPr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61" name="Path57">
              <a:extLst>
                <a:ext uri="{FF2B5EF4-FFF2-40B4-BE49-F238E27FC236}">
                  <a16:creationId xmlns:a16="http://schemas.microsoft.com/office/drawing/2014/main" id="{E7CDD0C6-884F-4792-92CD-BC55999C6DC2}"/>
                </a:ext>
              </a:extLst>
            </p:cNvPr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pic>
        <p:nvPicPr>
          <p:cNvPr id="9218" name="Picture 2" descr="Lehet, hogy egy kép erről: , szöveg, amely így szól: „HPC @hu Comp Competence entre hpc.kifu.hu #HPC #WeareHPC”">
            <a:extLst>
              <a:ext uri="{FF2B5EF4-FFF2-40B4-BE49-F238E27FC236}">
                <a16:creationId xmlns:a16="http://schemas.microsoft.com/office/drawing/2014/main" id="{DDC13F04-51C5-4B40-8024-8B1CD4F8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67" y="30783"/>
            <a:ext cx="5157234" cy="515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5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8200" y="146051"/>
            <a:ext cx="10515600" cy="10731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b="1" spc="-7">
                <a:solidFill>
                  <a:srgbClr val="1C5B9E"/>
                </a:solidFill>
                <a:latin typeface="+mn-lt"/>
              </a:rPr>
              <a:t>HPC port</a:t>
            </a:r>
            <a:r>
              <a:rPr lang="en-GB" b="1" spc="-7">
                <a:solidFill>
                  <a:srgbClr val="1C5B9E"/>
                </a:solidFill>
                <a:latin typeface="+mn-lt"/>
              </a:rPr>
              <a:t>al</a:t>
            </a:r>
            <a:endParaRPr lang="hu-HU" b="1" spc="-7">
              <a:solidFill>
                <a:srgbClr val="1C5B9E"/>
              </a:solidFill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67479" y="3655722"/>
            <a:ext cx="838592" cy="9718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00847" y="2446605"/>
            <a:ext cx="971857" cy="9718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3824" y="380629"/>
            <a:ext cx="4600575" cy="246022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3824" y="2840852"/>
            <a:ext cx="4600575" cy="239820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rcRect b="46111"/>
          <a:stretch/>
        </p:blipFill>
        <p:spPr bwMode="auto">
          <a:xfrm>
            <a:off x="5506354" y="1295398"/>
            <a:ext cx="4931833" cy="36957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 bwMode="auto">
          <a:xfrm>
            <a:off x="6210144" y="1681886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i="1">
                <a:latin typeface="Times New Roman"/>
                <a:cs typeface="Times New Roman"/>
              </a:rPr>
              <a:t>What could go wrong?</a:t>
            </a:r>
            <a:endParaRPr lang="en-GB"/>
          </a:p>
        </p:txBody>
      </p:sp>
      <p:pic>
        <p:nvPicPr>
          <p:cNvPr id="1026" name="Picture 2" descr="Kubernetes">
            <a:extLst>
              <a:ext uri="{FF2B5EF4-FFF2-40B4-BE49-F238E27FC236}">
                <a16:creationId xmlns:a16="http://schemas.microsoft.com/office/drawing/2014/main" id="{CF5B8AA2-9459-4F8A-B52B-F114C45D7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847" y="1456461"/>
            <a:ext cx="869423" cy="8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8" descr="Image8">
            <a:extLst>
              <a:ext uri="{FF2B5EF4-FFF2-40B4-BE49-F238E27FC236}">
                <a16:creationId xmlns:a16="http://schemas.microsoft.com/office/drawing/2014/main" id="{E50662C4-7935-651B-F3FB-8BC81354FF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772EFC-049B-4C42-A4B4-07436CAC0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Deploy</a:t>
            </a:r>
            <a:r>
              <a:rPr lang="hu-HU" dirty="0"/>
              <a:t> </a:t>
            </a:r>
            <a:r>
              <a:rPr lang="hu-HU" dirty="0" err="1"/>
              <a:t>workflow</a:t>
            </a:r>
            <a:r>
              <a:rPr lang="hu-HU" dirty="0"/>
              <a:t> </a:t>
            </a:r>
            <a:r>
              <a:rPr lang="hu-HU"/>
              <a:t>-</a:t>
            </a:r>
            <a:r>
              <a:rPr lang="en-GB"/>
              <a:t> example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AC14A-5D08-BB42-BE34-1B21B3456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" y="1586688"/>
            <a:ext cx="12272343" cy="4432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EDAE5-AA81-CD4B-B523-24162CCCE34E}"/>
              </a:ext>
            </a:extLst>
          </p:cNvPr>
          <p:cNvSpPr txBox="1"/>
          <p:nvPr/>
        </p:nvSpPr>
        <p:spPr>
          <a:xfrm>
            <a:off x="4342834" y="6047608"/>
            <a:ext cx="809008" cy="39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60938" tIns="60938" rIns="60938" bIns="60938" numCol="1" spcCol="38100" rtlCol="0" anchor="t">
            <a:spAutoFit/>
          </a:bodyPr>
          <a:lstStyle/>
          <a:p>
            <a:pPr algn="ctr" defTabSz="1219104"/>
            <a:r>
              <a:rPr lang="hu-HU" sz="1745" b="1">
                <a:latin typeface="+mj-lt"/>
                <a:ea typeface="+mj-ea"/>
                <a:cs typeface="+mj-cs"/>
              </a:rPr>
              <a:t>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6B8E4-82A8-4244-B71F-6AAAA7E973D2}"/>
              </a:ext>
            </a:extLst>
          </p:cNvPr>
          <p:cNvSpPr txBox="1"/>
          <p:nvPr/>
        </p:nvSpPr>
        <p:spPr>
          <a:xfrm>
            <a:off x="1207124" y="5983797"/>
            <a:ext cx="1547136" cy="39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60938" tIns="60938" rIns="60938" bIns="60938" numCol="1" spcCol="38100" rtlCol="0" anchor="t">
            <a:spAutoFit/>
          </a:bodyPr>
          <a:lstStyle/>
          <a:p>
            <a:pPr algn="ctr" defTabSz="1219104"/>
            <a:r>
              <a:rPr lang="hu-HU" sz="1745" b="1">
                <a:latin typeface="+mj-lt"/>
                <a:ea typeface="+mj-ea"/>
                <a:cs typeface="+mj-cs"/>
              </a:rPr>
              <a:t>CKAN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581D6-8C97-8A42-B3E8-55F21E7F6240}"/>
              </a:ext>
            </a:extLst>
          </p:cNvPr>
          <p:cNvSpPr txBox="1"/>
          <p:nvPr/>
        </p:nvSpPr>
        <p:spPr>
          <a:xfrm>
            <a:off x="6766227" y="6039460"/>
            <a:ext cx="1547136" cy="39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60938" tIns="60938" rIns="60938" bIns="60938" numCol="1" spcCol="38100" rtlCol="0" anchor="t">
            <a:spAutoFit/>
          </a:bodyPr>
          <a:lstStyle/>
          <a:p>
            <a:pPr algn="ctr" defTabSz="1219104"/>
            <a:r>
              <a:rPr lang="hu-HU" sz="1745" b="1">
                <a:latin typeface="+mj-lt"/>
                <a:ea typeface="+mj-ea"/>
                <a:cs typeface="+mj-cs"/>
              </a:rPr>
              <a:t>Container</a:t>
            </a:r>
            <a:r>
              <a:rPr lang="en-GB" sz="1745" b="1">
                <a:latin typeface="+mj-lt"/>
                <a:ea typeface="+mj-ea"/>
                <a:cs typeface="+mj-cs"/>
              </a:rPr>
              <a:t>s</a:t>
            </a:r>
            <a:endParaRPr lang="hu-HU" sz="1745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DA75-1A3F-554B-9BC0-8AD17034A294}"/>
              </a:ext>
            </a:extLst>
          </p:cNvPr>
          <p:cNvSpPr txBox="1"/>
          <p:nvPr/>
        </p:nvSpPr>
        <p:spPr>
          <a:xfrm>
            <a:off x="9264352" y="6056770"/>
            <a:ext cx="2068742" cy="39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60938" tIns="60938" rIns="60938" bIns="60938" numCol="1" spcCol="38100" rtlCol="0" anchor="t">
            <a:spAutoFit/>
          </a:bodyPr>
          <a:lstStyle/>
          <a:p>
            <a:pPr algn="ctr" defTabSz="1219104"/>
            <a:r>
              <a:rPr lang="hu-HU" sz="1745" b="1" err="1">
                <a:latin typeface="+mj-lt"/>
                <a:ea typeface="+mj-ea"/>
                <a:cs typeface="+mj-cs"/>
              </a:rPr>
              <a:t>Visualization</a:t>
            </a:r>
            <a:endParaRPr lang="hu-HU" sz="1745" b="1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82885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Group9"/>
          <p:cNvGrpSpPr/>
          <p:nvPr/>
        </p:nvGrpSpPr>
        <p:grpSpPr>
          <a:xfrm>
            <a:off x="1099855" y="1349616"/>
            <a:ext cx="257652" cy="296794"/>
            <a:chOff x="0" y="0"/>
            <a:chExt cx="515302" cy="593586"/>
          </a:xfrm>
        </p:grpSpPr>
        <p:sp>
          <p:nvSpPr>
            <p:cNvPr id="103" name="Path10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4" name="Path11"/>
            <p:cNvSpPr/>
            <p:nvPr/>
          </p:nvSpPr>
          <p:spPr>
            <a:xfrm>
              <a:off x="92739" y="192449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5" name="Path12"/>
            <p:cNvSpPr/>
            <p:nvPr/>
          </p:nvSpPr>
          <p:spPr>
            <a:xfrm>
              <a:off x="92740" y="450985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6" name="Path13"/>
            <p:cNvSpPr/>
            <p:nvPr/>
          </p:nvSpPr>
          <p:spPr>
            <a:xfrm>
              <a:off x="104799" y="358238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7" name="Path14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8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08" name="Path15"/>
            <p:cNvSpPr/>
            <p:nvPr/>
          </p:nvSpPr>
          <p:spPr>
            <a:xfrm>
              <a:off x="373531" y="284681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2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9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16" name="Group16"/>
          <p:cNvGrpSpPr/>
          <p:nvPr/>
        </p:nvGrpSpPr>
        <p:grpSpPr>
          <a:xfrm>
            <a:off x="1099855" y="1797931"/>
            <a:ext cx="257652" cy="296794"/>
            <a:chOff x="0" y="0"/>
            <a:chExt cx="515302" cy="593586"/>
          </a:xfrm>
        </p:grpSpPr>
        <p:sp>
          <p:nvSpPr>
            <p:cNvPr id="110" name="Path17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1" name="Path18"/>
            <p:cNvSpPr/>
            <p:nvPr/>
          </p:nvSpPr>
          <p:spPr>
            <a:xfrm>
              <a:off x="92739" y="19246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90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2" name="Path19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3" name="Path20"/>
            <p:cNvSpPr/>
            <p:nvPr/>
          </p:nvSpPr>
          <p:spPr>
            <a:xfrm>
              <a:off x="104799" y="358238"/>
              <a:ext cx="103876" cy="7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4" name="Path21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8"/>
                    <a:pt x="15878" y="1688"/>
                  </a:cubicBezTo>
                  <a:cubicBezTo>
                    <a:pt x="15598" y="1688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8"/>
                    <a:pt x="13490" y="1688"/>
                  </a:cubicBezTo>
                  <a:cubicBezTo>
                    <a:pt x="13210" y="1688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5" name="Path22"/>
            <p:cNvSpPr/>
            <p:nvPr/>
          </p:nvSpPr>
          <p:spPr>
            <a:xfrm>
              <a:off x="373531" y="284681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23" name="Group23"/>
          <p:cNvGrpSpPr/>
          <p:nvPr/>
        </p:nvGrpSpPr>
        <p:grpSpPr>
          <a:xfrm>
            <a:off x="1099855" y="2246250"/>
            <a:ext cx="257652" cy="296787"/>
            <a:chOff x="0" y="0"/>
            <a:chExt cx="515302" cy="593572"/>
          </a:xfrm>
        </p:grpSpPr>
        <p:sp>
          <p:nvSpPr>
            <p:cNvPr id="117" name="Path24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8" name="Path25"/>
            <p:cNvSpPr/>
            <p:nvPr/>
          </p:nvSpPr>
          <p:spPr>
            <a:xfrm>
              <a:off x="92739" y="19245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2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9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19" name="Path26"/>
            <p:cNvSpPr/>
            <p:nvPr/>
          </p:nvSpPr>
          <p:spPr>
            <a:xfrm>
              <a:off x="92740" y="450985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0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699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0" name="Path27"/>
            <p:cNvSpPr/>
            <p:nvPr/>
          </p:nvSpPr>
          <p:spPr>
            <a:xfrm>
              <a:off x="104799" y="358228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1" name="Path28"/>
            <p:cNvSpPr/>
            <p:nvPr/>
          </p:nvSpPr>
          <p:spPr>
            <a:xfrm>
              <a:off x="-1" y="-1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8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4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4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4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4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3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2" name="Path29"/>
            <p:cNvSpPr/>
            <p:nvPr/>
          </p:nvSpPr>
          <p:spPr>
            <a:xfrm>
              <a:off x="373531" y="284669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30" name="Group30"/>
          <p:cNvGrpSpPr/>
          <p:nvPr/>
        </p:nvGrpSpPr>
        <p:grpSpPr>
          <a:xfrm>
            <a:off x="1099855" y="2694564"/>
            <a:ext cx="257652" cy="296794"/>
            <a:chOff x="0" y="0"/>
            <a:chExt cx="515302" cy="593586"/>
          </a:xfrm>
        </p:grpSpPr>
        <p:sp>
          <p:nvSpPr>
            <p:cNvPr id="124" name="Path31"/>
            <p:cNvSpPr/>
            <p:nvPr/>
          </p:nvSpPr>
          <p:spPr>
            <a:xfrm>
              <a:off x="197080" y="96226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28"/>
                    <a:pt x="0" y="10793"/>
                  </a:cubicBezTo>
                  <a:cubicBezTo>
                    <a:pt x="0" y="16759"/>
                    <a:pt x="4838" y="21600"/>
                    <a:pt x="10800" y="21600"/>
                  </a:cubicBezTo>
                  <a:cubicBezTo>
                    <a:pt x="16762" y="21600"/>
                    <a:pt x="21600" y="16759"/>
                    <a:pt x="21600" y="10793"/>
                  </a:cubicBezTo>
                  <a:cubicBezTo>
                    <a:pt x="21600" y="4828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5" name="Path32"/>
            <p:cNvSpPr/>
            <p:nvPr/>
          </p:nvSpPr>
          <p:spPr>
            <a:xfrm>
              <a:off x="92739" y="192450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28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4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6"/>
                    <a:pt x="19160" y="7843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6" name="Path33"/>
            <p:cNvSpPr/>
            <p:nvPr/>
          </p:nvSpPr>
          <p:spPr>
            <a:xfrm>
              <a:off x="92740" y="450984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9000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9000"/>
                  </a:cubicBezTo>
                  <a:cubicBezTo>
                    <a:pt x="21600" y="8702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7" name="Path34"/>
            <p:cNvSpPr/>
            <p:nvPr/>
          </p:nvSpPr>
          <p:spPr>
            <a:xfrm>
              <a:off x="104799" y="358240"/>
              <a:ext cx="103876" cy="7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3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8" name="Path35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2"/>
                  </a:lnTo>
                  <a:lnTo>
                    <a:pt x="11706" y="16932"/>
                  </a:lnTo>
                  <a:cubicBezTo>
                    <a:pt x="11686" y="16575"/>
                    <a:pt x="11663" y="16219"/>
                    <a:pt x="11663" y="15869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69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4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0"/>
                    <a:pt x="972" y="14301"/>
                  </a:cubicBezTo>
                  <a:cubicBezTo>
                    <a:pt x="972" y="13919"/>
                    <a:pt x="1096" y="13544"/>
                    <a:pt x="1328" y="13215"/>
                  </a:cubicBezTo>
                  <a:cubicBezTo>
                    <a:pt x="1911" y="13630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7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2"/>
                    <a:pt x="4373" y="19912"/>
                  </a:cubicBezTo>
                  <a:cubicBezTo>
                    <a:pt x="4389" y="19912"/>
                    <a:pt x="4404" y="19912"/>
                    <a:pt x="4418" y="19912"/>
                  </a:cubicBezTo>
                  <a:cubicBezTo>
                    <a:pt x="5108" y="20946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4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2"/>
                    <a:pt x="13490" y="19912"/>
                  </a:cubicBezTo>
                  <a:cubicBezTo>
                    <a:pt x="13769" y="19912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2"/>
                    <a:pt x="15878" y="19912"/>
                  </a:cubicBezTo>
                  <a:cubicBezTo>
                    <a:pt x="16157" y="19912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2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29" name="Path36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37" name="Group37"/>
          <p:cNvGrpSpPr/>
          <p:nvPr/>
        </p:nvGrpSpPr>
        <p:grpSpPr>
          <a:xfrm>
            <a:off x="1099855" y="3142878"/>
            <a:ext cx="257652" cy="296794"/>
            <a:chOff x="0" y="-1"/>
            <a:chExt cx="515302" cy="593586"/>
          </a:xfrm>
        </p:grpSpPr>
        <p:sp>
          <p:nvSpPr>
            <p:cNvPr id="131" name="Path38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2" name="Path39"/>
            <p:cNvSpPr/>
            <p:nvPr/>
          </p:nvSpPr>
          <p:spPr>
            <a:xfrm>
              <a:off x="92739" y="192447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9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1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4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3" name="Path40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4" name="Path41"/>
            <p:cNvSpPr/>
            <p:nvPr/>
          </p:nvSpPr>
          <p:spPr>
            <a:xfrm>
              <a:off x="104799" y="358237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5" name="Path42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6" name="Path43"/>
            <p:cNvSpPr/>
            <p:nvPr/>
          </p:nvSpPr>
          <p:spPr>
            <a:xfrm>
              <a:off x="373531" y="284679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3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8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44" name="Group44"/>
          <p:cNvGrpSpPr/>
          <p:nvPr/>
        </p:nvGrpSpPr>
        <p:grpSpPr>
          <a:xfrm>
            <a:off x="1099855" y="3591191"/>
            <a:ext cx="257652" cy="296794"/>
            <a:chOff x="0" y="-1"/>
            <a:chExt cx="515302" cy="593586"/>
          </a:xfrm>
        </p:grpSpPr>
        <p:sp>
          <p:nvSpPr>
            <p:cNvPr id="138" name="Path45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39" name="Path46"/>
            <p:cNvSpPr/>
            <p:nvPr/>
          </p:nvSpPr>
          <p:spPr>
            <a:xfrm>
              <a:off x="92739" y="192461"/>
              <a:ext cx="139123" cy="13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798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798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2"/>
                    <a:pt x="7737" y="17997"/>
                    <a:pt x="5350" y="17997"/>
                  </a:cubicBezTo>
                  <a:cubicBezTo>
                    <a:pt x="4364" y="17997"/>
                    <a:pt x="3567" y="18806"/>
                    <a:pt x="3567" y="19800"/>
                  </a:cubicBezTo>
                  <a:cubicBezTo>
                    <a:pt x="3567" y="20793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88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0" name="Path47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1" name="Path48"/>
            <p:cNvSpPr/>
            <p:nvPr/>
          </p:nvSpPr>
          <p:spPr>
            <a:xfrm>
              <a:off x="104799" y="358239"/>
              <a:ext cx="103876" cy="7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5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2" name="Path49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3" name="Path50"/>
            <p:cNvSpPr/>
            <p:nvPr/>
          </p:nvSpPr>
          <p:spPr>
            <a:xfrm>
              <a:off x="373531" y="284680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grpSp>
        <p:nvGrpSpPr>
          <p:cNvPr id="151" name="Group51"/>
          <p:cNvGrpSpPr/>
          <p:nvPr/>
        </p:nvGrpSpPr>
        <p:grpSpPr>
          <a:xfrm>
            <a:off x="1099855" y="4005824"/>
            <a:ext cx="257652" cy="296787"/>
            <a:chOff x="0" y="0"/>
            <a:chExt cx="515302" cy="593572"/>
          </a:xfrm>
        </p:grpSpPr>
        <p:sp>
          <p:nvSpPr>
            <p:cNvPr id="145" name="Path52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6" name="Path53"/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7" name="Path54"/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8" name="Path55"/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49" name="Path56"/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150" name="Path57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sp>
        <p:nvSpPr>
          <p:cNvPr id="152" name="Text Box58"/>
          <p:cNvSpPr txBox="1"/>
          <p:nvPr/>
        </p:nvSpPr>
        <p:spPr>
          <a:xfrm>
            <a:off x="954819" y="666787"/>
            <a:ext cx="6149293" cy="61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53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sz="4000"/>
              <a:t>EuroHPC tender (2023)</a:t>
            </a:r>
            <a:endParaRPr sz="4000" dirty="0"/>
          </a:p>
        </p:txBody>
      </p:sp>
      <p:sp>
        <p:nvSpPr>
          <p:cNvPr id="153" name="Text Box59"/>
          <p:cNvSpPr txBox="1"/>
          <p:nvPr/>
        </p:nvSpPr>
        <p:spPr>
          <a:xfrm>
            <a:off x="1507644" y="1312788"/>
            <a:ext cx="6076189" cy="3430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20 PF</a:t>
            </a:r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CPU + GPU + Big Data + MI</a:t>
            </a:r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Multilevel storage system</a:t>
            </a:r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Visualization subsystem</a:t>
            </a:r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Modular arhictecture</a:t>
            </a:r>
            <a:endParaRPr lang="en-GB" sz="2000" spc="-4" dirty="0"/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Quantum HPC integration</a:t>
            </a:r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HU-DE (Juelich – ITM – KIFÜ) cooperation</a:t>
            </a:r>
          </a:p>
          <a:p>
            <a:pPr algn="just">
              <a:lnSpc>
                <a:spcPts val="335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z="2000" spc="-4"/>
              <a:t>Portal and software developments</a:t>
            </a:r>
            <a:endParaRPr lang="en-GB" sz="2000" spc="-4" dirty="0"/>
          </a:p>
        </p:txBody>
      </p:sp>
      <p:grpSp>
        <p:nvGrpSpPr>
          <p:cNvPr id="55" name="Group51">
            <a:extLst>
              <a:ext uri="{FF2B5EF4-FFF2-40B4-BE49-F238E27FC236}">
                <a16:creationId xmlns:a16="http://schemas.microsoft.com/office/drawing/2014/main" id="{A5CCF731-7092-4596-8C10-EAC0B6CEF1C6}"/>
              </a:ext>
            </a:extLst>
          </p:cNvPr>
          <p:cNvGrpSpPr/>
          <p:nvPr/>
        </p:nvGrpSpPr>
        <p:grpSpPr>
          <a:xfrm>
            <a:off x="1099854" y="4381406"/>
            <a:ext cx="257652" cy="296787"/>
            <a:chOff x="0" y="0"/>
            <a:chExt cx="515302" cy="593572"/>
          </a:xfrm>
        </p:grpSpPr>
        <p:sp>
          <p:nvSpPr>
            <p:cNvPr id="56" name="Path52">
              <a:extLst>
                <a:ext uri="{FF2B5EF4-FFF2-40B4-BE49-F238E27FC236}">
                  <a16:creationId xmlns:a16="http://schemas.microsoft.com/office/drawing/2014/main" id="{3F60544B-C461-452B-8EAF-AA51A73EF88F}"/>
                </a:ext>
              </a:extLst>
            </p:cNvPr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57" name="Path53">
              <a:extLst>
                <a:ext uri="{FF2B5EF4-FFF2-40B4-BE49-F238E27FC236}">
                  <a16:creationId xmlns:a16="http://schemas.microsoft.com/office/drawing/2014/main" id="{91596DB5-D88B-4546-A489-9641BCE0E613}"/>
                </a:ext>
              </a:extLst>
            </p:cNvPr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58" name="Path54">
              <a:extLst>
                <a:ext uri="{FF2B5EF4-FFF2-40B4-BE49-F238E27FC236}">
                  <a16:creationId xmlns:a16="http://schemas.microsoft.com/office/drawing/2014/main" id="{A5757388-9B7F-4363-9AE3-90786AB84DCB}"/>
                </a:ext>
              </a:extLst>
            </p:cNvPr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59" name="Path55">
              <a:extLst>
                <a:ext uri="{FF2B5EF4-FFF2-40B4-BE49-F238E27FC236}">
                  <a16:creationId xmlns:a16="http://schemas.microsoft.com/office/drawing/2014/main" id="{D57E7959-A274-4C0B-BDB3-52A0D3DCE50C}"/>
                </a:ext>
              </a:extLst>
            </p:cNvPr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60" name="Path56">
              <a:extLst>
                <a:ext uri="{FF2B5EF4-FFF2-40B4-BE49-F238E27FC236}">
                  <a16:creationId xmlns:a16="http://schemas.microsoft.com/office/drawing/2014/main" id="{68208F0C-DDB5-4A36-866F-1AD3FAC2E337}"/>
                </a:ext>
              </a:extLst>
            </p:cNvPr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61" name="Path57">
              <a:extLst>
                <a:ext uri="{FF2B5EF4-FFF2-40B4-BE49-F238E27FC236}">
                  <a16:creationId xmlns:a16="http://schemas.microsoft.com/office/drawing/2014/main" id="{E7CDD0C6-884F-4792-92CD-BC55999C6DC2}"/>
                </a:ext>
              </a:extLst>
            </p:cNvPr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/>
              <a:endParaRPr sz="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E9A6B2-E0A1-4450-AE28-A55013381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575863"/>
            <a:ext cx="3329490" cy="44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42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>
          <a:xfrm>
            <a:off x="0" y="2073275"/>
            <a:ext cx="12192000" cy="68897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GB" sz="4000" b="1" spc="8">
                <a:solidFill>
                  <a:schemeClr val="bg1"/>
                </a:solidFill>
                <a:cs typeface="Calibri"/>
              </a:rPr>
              <a:t>Thank you for your feedback</a:t>
            </a:r>
            <a:r>
              <a:rPr lang="hu-HU" sz="4000" b="1" spc="8">
                <a:solidFill>
                  <a:schemeClr val="bg1"/>
                </a:solidFill>
                <a:cs typeface="Calibri"/>
              </a:rPr>
              <a:t>!</a:t>
            </a:r>
            <a:endParaRPr lang="hu-HU" sz="4000"/>
          </a:p>
        </p:txBody>
      </p:sp>
      <p:sp>
        <p:nvSpPr>
          <p:cNvPr id="2" name="Téglalap 1"/>
          <p:cNvSpPr/>
          <p:nvPr/>
        </p:nvSpPr>
        <p:spPr bwMode="auto">
          <a:xfrm>
            <a:off x="5172075" y="3587111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pc="-34">
                <a:solidFill>
                  <a:srgbClr val="FFFFFF"/>
                </a:solidFill>
                <a:latin typeface="Arial"/>
                <a:ea typeface="Arial"/>
                <a:cs typeface="Arial"/>
              </a:rPr>
              <a:t>     </a:t>
            </a:r>
            <a:r>
              <a:rPr lang="hu-HU" i="1" spc="-34">
                <a:solidFill>
                  <a:srgbClr val="FFFFFF"/>
                </a:solidFill>
                <a:latin typeface="Arial"/>
                <a:ea typeface="Arial"/>
                <a:cs typeface="Arial"/>
              </a:rPr>
              <a:t>hpc.kifu.hu</a:t>
            </a:r>
            <a:br>
              <a:rPr lang="hu-HU" i="1" spc="-34"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hu-HU" i="1" spc="-34">
                <a:solidFill>
                  <a:srgbClr val="FFFFFF"/>
                </a:solidFill>
                <a:latin typeface="Arial"/>
                <a:ea typeface="Arial"/>
                <a:cs typeface="Arial"/>
              </a:rPr>
              <a:t>     </a:t>
            </a:r>
            <a:r>
              <a:rPr lang="en-GB" spc="-34">
                <a:solidFill>
                  <a:srgbClr val="FFFFFF"/>
                </a:solidFill>
                <a:latin typeface="Arial"/>
                <a:cs typeface="Arial"/>
              </a:rPr>
              <a:t>kiss.zoltan@kifu.gov.hu</a:t>
            </a:r>
            <a:br>
              <a:rPr lang="hu-HU" b="1" spc="8">
                <a:solidFill>
                  <a:schemeClr val="bg1"/>
                </a:solidFill>
                <a:cs typeface="Calibri"/>
              </a:rPr>
            </a:br>
            <a:r>
              <a:rPr lang="hu-HU" b="1" spc="8">
                <a:solidFill>
                  <a:schemeClr val="bg1"/>
                </a:solidFill>
                <a:cs typeface="Calibri"/>
              </a:rPr>
              <a:t>      @HPC.CC.hu</a:t>
            </a:r>
            <a:endParaRPr lang="hu-HU"/>
          </a:p>
          <a:p>
            <a:pPr>
              <a:defRPr/>
            </a:pPr>
            <a:r>
              <a:rPr lang="hu-HU" b="1" spc="8">
                <a:solidFill>
                  <a:schemeClr val="bg1"/>
                </a:solidFill>
                <a:cs typeface="Calibri"/>
              </a:rPr>
              <a:t>      @HPC_hu</a:t>
            </a:r>
          </a:p>
        </p:txBody>
      </p:sp>
      <p:pic>
        <p:nvPicPr>
          <p:cNvPr id="4" name="Kép 4"/>
          <p:cNvPicPr>
            <a:picLocks noChangeAspect="1"/>
          </p:cNvPicPr>
          <p:nvPr/>
        </p:nvPicPr>
        <p:blipFill>
          <a:blip r:embed="rId3">
            <a:biLevel thresh="50000"/>
          </a:blip>
          <a:stretch/>
        </p:blipFill>
        <p:spPr bwMode="auto">
          <a:xfrm>
            <a:off x="5250730" y="4501345"/>
            <a:ext cx="261156" cy="261156"/>
          </a:xfrm>
          <a:prstGeom prst="rect">
            <a:avLst/>
          </a:prstGeom>
        </p:spPr>
      </p:pic>
      <p:pic>
        <p:nvPicPr>
          <p:cNvPr id="5" name="Kép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61747" y="4259683"/>
            <a:ext cx="198018" cy="198018"/>
          </a:xfrm>
          <a:prstGeom prst="rect">
            <a:avLst/>
          </a:prstGeom>
        </p:spPr>
      </p:pic>
      <p:pic>
        <p:nvPicPr>
          <p:cNvPr id="7" name="Kép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258643" y="3667151"/>
            <a:ext cx="201147" cy="2020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258643" y="3985387"/>
            <a:ext cx="201122" cy="1369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8200" y="14605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hu-HU" b="1" spc="-7" dirty="0" err="1">
                <a:solidFill>
                  <a:srgbClr val="1C5B9E"/>
                </a:solidFill>
                <a:latin typeface="+mn-lt"/>
              </a:rPr>
              <a:t>Contents</a:t>
            </a:r>
            <a:endParaRPr dirty="0"/>
          </a:p>
        </p:txBody>
      </p:sp>
      <p:pic>
        <p:nvPicPr>
          <p:cNvPr id="4" name="object 17"/>
          <p:cNvPicPr/>
          <p:nvPr/>
        </p:nvPicPr>
        <p:blipFill>
          <a:blip r:embed="rId3"/>
          <a:stretch/>
        </p:blipFill>
        <p:spPr bwMode="auto">
          <a:xfrm>
            <a:off x="7991474" y="1471613"/>
            <a:ext cx="3362324" cy="3362324"/>
          </a:xfrm>
          <a:prstGeom prst="rect">
            <a:avLst/>
          </a:prstGeom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79BE9910-65BC-4D45-8620-C7D0E4121BF4}"/>
              </a:ext>
            </a:extLst>
          </p:cNvPr>
          <p:cNvSpPr txBox="1">
            <a:spLocks/>
          </p:cNvSpPr>
          <p:nvPr/>
        </p:nvSpPr>
        <p:spPr bwMode="auto">
          <a:xfrm>
            <a:off x="1199456" y="1628800"/>
            <a:ext cx="6989078" cy="4009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Blip>
                <a:blip r:embed="rId4"/>
              </a:buBlip>
              <a:defRPr/>
            </a:pPr>
            <a:r>
              <a:rPr lang="hu-HU" sz="4000" dirty="0">
                <a:solidFill>
                  <a:srgbClr val="1C5B9E"/>
                </a:solidFill>
              </a:rPr>
              <a:t>HPC </a:t>
            </a:r>
            <a:r>
              <a:rPr lang="en-GB" sz="4000" dirty="0">
                <a:solidFill>
                  <a:srgbClr val="1C5B9E"/>
                </a:solidFill>
              </a:rPr>
              <a:t>Competence Centre</a:t>
            </a:r>
            <a:endParaRPr lang="hu-HU" sz="4000" dirty="0">
              <a:solidFill>
                <a:srgbClr val="1C5B9E"/>
              </a:solidFill>
            </a:endParaRPr>
          </a:p>
          <a:p>
            <a:pPr>
              <a:buFont typeface="Arial"/>
              <a:buBlip>
                <a:blip r:embed="rId4"/>
              </a:buBlip>
              <a:defRPr/>
            </a:pPr>
            <a:r>
              <a:rPr lang="en-GB" sz="4000" dirty="0">
                <a:solidFill>
                  <a:srgbClr val="1C5B9E"/>
                </a:solidFill>
              </a:rPr>
              <a:t>IT development</a:t>
            </a:r>
            <a:endParaRPr lang="hu-HU" sz="4000" dirty="0">
              <a:solidFill>
                <a:srgbClr val="1C5B9E"/>
              </a:solidFill>
            </a:endParaRPr>
          </a:p>
          <a:p>
            <a:pPr>
              <a:buFont typeface="Arial"/>
              <a:buBlip>
                <a:blip r:embed="rId4"/>
              </a:buBlip>
              <a:defRPr/>
            </a:pPr>
            <a:r>
              <a:rPr lang="en-GB" sz="4000">
                <a:solidFill>
                  <a:srgbClr val="1C5B9E"/>
                </a:solidFill>
              </a:rPr>
              <a:t>HPC infrastructure</a:t>
            </a:r>
            <a:endParaRPr lang="hu-HU" sz="4000" dirty="0">
              <a:solidFill>
                <a:srgbClr val="1C5B9E"/>
              </a:solidFill>
            </a:endParaRPr>
          </a:p>
          <a:p>
            <a:pPr>
              <a:buFont typeface="Arial"/>
              <a:buBlip>
                <a:blip r:embed="rId4"/>
              </a:buBlip>
              <a:defRPr/>
            </a:pPr>
            <a:r>
              <a:rPr lang="en-GB" sz="4000" dirty="0">
                <a:solidFill>
                  <a:srgbClr val="1C5B9E"/>
                </a:solidFill>
              </a:rPr>
              <a:t>Portals</a:t>
            </a:r>
          </a:p>
          <a:p>
            <a:pPr>
              <a:buFont typeface="Arial"/>
              <a:buBlip>
                <a:blip r:embed="rId4"/>
              </a:buBlip>
              <a:defRPr/>
            </a:pPr>
            <a:r>
              <a:rPr lang="en-GB" sz="4000" dirty="0" err="1">
                <a:solidFill>
                  <a:srgbClr val="1C5B9E"/>
                </a:solidFill>
              </a:rPr>
              <a:t>EuroHPC</a:t>
            </a:r>
            <a:endParaRPr lang="hu-HU" sz="4000" dirty="0"/>
          </a:p>
        </p:txBody>
      </p:sp>
      <p:pic>
        <p:nvPicPr>
          <p:cNvPr id="6" name="Image8" descr="Image8">
            <a:extLst>
              <a:ext uri="{FF2B5EF4-FFF2-40B4-BE49-F238E27FC236}">
                <a16:creationId xmlns:a16="http://schemas.microsoft.com/office/drawing/2014/main" id="{9FDB9D62-634F-1030-C268-B649009AB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8200" y="146050"/>
            <a:ext cx="10515600" cy="735099"/>
          </a:xfrm>
        </p:spPr>
        <p:txBody>
          <a:bodyPr/>
          <a:lstStyle/>
          <a:p>
            <a:pPr algn="ctr">
              <a:defRPr/>
            </a:pPr>
            <a:r>
              <a:rPr lang="hu-HU" b="1" spc="-7">
                <a:solidFill>
                  <a:srgbClr val="1C5B9E"/>
                </a:solidFill>
                <a:latin typeface="+mn-lt"/>
              </a:rPr>
              <a:t>HPC </a:t>
            </a:r>
            <a:r>
              <a:rPr lang="en-GB" b="1" spc="-7">
                <a:solidFill>
                  <a:srgbClr val="1C5B9E"/>
                </a:solidFill>
                <a:latin typeface="+mn-lt"/>
              </a:rPr>
              <a:t>ecosystem</a:t>
            </a:r>
            <a:endParaRPr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9980" y="881149"/>
            <a:ext cx="8212039" cy="461868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 bwMode="auto">
          <a:xfrm rot="16199998">
            <a:off x="860627" y="2836581"/>
            <a:ext cx="310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spc="-7">
                <a:solidFill>
                  <a:srgbClr val="1C5B9E"/>
                </a:solidFill>
                <a:latin typeface="Barlow Regular"/>
              </a:rPr>
              <a:t>Competence Centre and SME relations</a:t>
            </a:r>
            <a:endParaRPr lang="hu-HU" sz="2000"/>
          </a:p>
        </p:txBody>
      </p:sp>
      <p:sp>
        <p:nvSpPr>
          <p:cNvPr id="8" name="Szövegdoboz 7"/>
          <p:cNvSpPr txBox="1"/>
          <p:nvPr/>
        </p:nvSpPr>
        <p:spPr bwMode="auto">
          <a:xfrm rot="5400000">
            <a:off x="8233860" y="2836546"/>
            <a:ext cx="3108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spc="-7">
                <a:solidFill>
                  <a:srgbClr val="1C5B9E"/>
                </a:solidFill>
                <a:latin typeface="Barlow Regular"/>
              </a:rPr>
              <a:t>Infrastructure development</a:t>
            </a:r>
            <a:endParaRPr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16737" y="3217026"/>
            <a:ext cx="784690" cy="78807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040167" y="2126858"/>
            <a:ext cx="2133022" cy="92892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80348" y="1947821"/>
            <a:ext cx="1842753" cy="64350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95555" y="2814586"/>
            <a:ext cx="1257994" cy="47767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392783" y="3591563"/>
            <a:ext cx="777577" cy="39619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338675" y="2735531"/>
            <a:ext cx="1514648" cy="909919"/>
          </a:xfrm>
          <a:prstGeom prst="rect">
            <a:avLst/>
          </a:prstGeom>
        </p:spPr>
      </p:pic>
      <p:pic>
        <p:nvPicPr>
          <p:cNvPr id="16" name="Image8" descr="Image8">
            <a:extLst>
              <a:ext uri="{FF2B5EF4-FFF2-40B4-BE49-F238E27FC236}">
                <a16:creationId xmlns:a16="http://schemas.microsoft.com/office/drawing/2014/main" id="{61484ECB-3C19-5046-CC6D-1D4D85274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EB3CFC7-7C1B-43D8-BD39-83726A8FA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83" r="210"/>
          <a:stretch/>
        </p:blipFill>
        <p:spPr>
          <a:xfrm>
            <a:off x="1127448" y="1268760"/>
            <a:ext cx="9505056" cy="37144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263352" y="220398"/>
            <a:ext cx="10515600" cy="74814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b="1" spc="-7">
                <a:solidFill>
                  <a:srgbClr val="1C5B9E"/>
                </a:solidFill>
                <a:latin typeface="+mn-lt"/>
              </a:rPr>
              <a:t>20 years of Hungarian HPC</a:t>
            </a:r>
            <a:endParaRPr/>
          </a:p>
        </p:txBody>
      </p:sp>
      <p:pic>
        <p:nvPicPr>
          <p:cNvPr id="7" name="Image8" descr="Image8">
            <a:extLst>
              <a:ext uri="{FF2B5EF4-FFF2-40B4-BE49-F238E27FC236}">
                <a16:creationId xmlns:a16="http://schemas.microsoft.com/office/drawing/2014/main" id="{D005C6C5-A8F2-E14D-9F6F-C15271724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8200" y="14605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n-GB" b="1" spc="-7">
                <a:solidFill>
                  <a:srgbClr val="1C5B9E"/>
                </a:solidFill>
                <a:latin typeface="+mn-lt"/>
              </a:rPr>
              <a:t>Infrastructure development</a:t>
            </a:r>
            <a:endParaRPr lang="hu-HU" b="1" spc="-7">
              <a:solidFill>
                <a:srgbClr val="1C5B9E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>
          <a:xfrm>
            <a:off x="1112520" y="1471613"/>
            <a:ext cx="6423640" cy="3362324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  <a:defRPr/>
            </a:pPr>
            <a:r>
              <a:rPr lang="en-GB" sz="3200">
                <a:solidFill>
                  <a:srgbClr val="1C5B9E"/>
                </a:solidFill>
              </a:rPr>
              <a:t> Hardware</a:t>
            </a:r>
          </a:p>
          <a:p>
            <a:pPr>
              <a:buBlip>
                <a:blip r:embed="rId3"/>
              </a:buBlip>
              <a:defRPr/>
            </a:pPr>
            <a:r>
              <a:rPr lang="en-GB" sz="3200">
                <a:solidFill>
                  <a:srgbClr val="1C5B9E"/>
                </a:solidFill>
              </a:rPr>
              <a:t> Software</a:t>
            </a:r>
            <a:endParaRPr sz="4000"/>
          </a:p>
        </p:txBody>
      </p:sp>
      <p:pic>
        <p:nvPicPr>
          <p:cNvPr id="4" name="object 17"/>
          <p:cNvPicPr/>
          <p:nvPr/>
        </p:nvPicPr>
        <p:blipFill>
          <a:blip r:embed="rId4"/>
          <a:stretch/>
        </p:blipFill>
        <p:spPr bwMode="auto">
          <a:xfrm>
            <a:off x="7991474" y="1471613"/>
            <a:ext cx="3362324" cy="3362324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6B53C8-B2EB-45CB-A4E2-D37139ACE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1744" y="1628800"/>
            <a:ext cx="3933056" cy="3933056"/>
          </a:xfrm>
          <a:prstGeom prst="rect">
            <a:avLst/>
          </a:prstGeom>
        </p:spPr>
      </p:pic>
      <p:pic>
        <p:nvPicPr>
          <p:cNvPr id="6" name="Image8" descr="Image8">
            <a:extLst>
              <a:ext uri="{FF2B5EF4-FFF2-40B4-BE49-F238E27FC236}">
                <a16:creationId xmlns:a16="http://schemas.microsoft.com/office/drawing/2014/main" id="{8087F513-630E-7126-245C-99C108BE9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8200" y="14605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hu-HU" b="1" spc="-7">
                <a:solidFill>
                  <a:srgbClr val="1C5B9E"/>
                </a:solidFill>
                <a:latin typeface="+mn-lt"/>
              </a:rPr>
              <a:t>Green DC</a:t>
            </a:r>
            <a:endParaRPr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>
          <a:xfrm>
            <a:off x="838200" y="1089227"/>
            <a:ext cx="6267450" cy="988955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  <a:defRPr/>
            </a:pPr>
            <a:r>
              <a:rPr lang="en-GB" sz="2000">
                <a:solidFill>
                  <a:srgbClr val="1C5B9E"/>
                </a:solidFill>
              </a:rPr>
              <a:t>Hot water used</a:t>
            </a:r>
            <a:endParaRPr/>
          </a:p>
          <a:p>
            <a:pPr>
              <a:buBlip>
                <a:blip r:embed="rId3"/>
              </a:buBlip>
              <a:defRPr/>
            </a:pPr>
            <a:r>
              <a:rPr lang="en-GB" sz="2000">
                <a:solidFill>
                  <a:srgbClr val="1C5B9E"/>
                </a:solidFill>
              </a:rPr>
              <a:t>90% air cooled</a:t>
            </a:r>
            <a:endParaRPr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40216" y="980727"/>
            <a:ext cx="3909389" cy="3904609"/>
          </a:xfrm>
          <a:prstGeom prst="rect">
            <a:avLst/>
          </a:prstGeom>
        </p:spPr>
      </p:pic>
      <p:sp>
        <p:nvSpPr>
          <p:cNvPr id="24" name="Tartalom helye 2"/>
          <p:cNvSpPr txBox="1"/>
          <p:nvPr/>
        </p:nvSpPr>
        <p:spPr bwMode="auto">
          <a:xfrm>
            <a:off x="838200" y="2852233"/>
            <a:ext cx="6267450" cy="238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  <a:defRPr/>
            </a:pPr>
            <a:r>
              <a:rPr lang="en-GB">
                <a:solidFill>
                  <a:srgbClr val="1C5B9E"/>
                </a:solidFill>
              </a:rPr>
              <a:t> Efficiency</a:t>
            </a:r>
            <a:endParaRPr lang="hu-HU">
              <a:solidFill>
                <a:srgbClr val="1C5B9E"/>
              </a:solidFill>
            </a:endParaRPr>
          </a:p>
          <a:p>
            <a:pPr>
              <a:buBlip>
                <a:blip r:embed="rId3"/>
              </a:buBlip>
              <a:defRPr/>
            </a:pPr>
            <a:r>
              <a:rPr lang="en-GB">
                <a:solidFill>
                  <a:srgbClr val="1C5B9E"/>
                </a:solidFill>
              </a:rPr>
              <a:t> </a:t>
            </a:r>
            <a:r>
              <a:rPr lang="hu-HU">
                <a:solidFill>
                  <a:srgbClr val="1C5B9E"/>
                </a:solidFill>
              </a:rPr>
              <a:t>Extr</a:t>
            </a:r>
            <a:r>
              <a:rPr lang="en-GB">
                <a:solidFill>
                  <a:srgbClr val="1C5B9E"/>
                </a:solidFill>
              </a:rPr>
              <a:t>e</a:t>
            </a:r>
            <a:r>
              <a:rPr lang="hu-HU">
                <a:solidFill>
                  <a:srgbClr val="1C5B9E"/>
                </a:solidFill>
              </a:rPr>
              <a:t>m</a:t>
            </a:r>
            <a:r>
              <a:rPr lang="en-GB">
                <a:solidFill>
                  <a:srgbClr val="1C5B9E"/>
                </a:solidFill>
              </a:rPr>
              <a:t>e</a:t>
            </a:r>
            <a:r>
              <a:rPr lang="hu-HU">
                <a:solidFill>
                  <a:srgbClr val="1C5B9E"/>
                </a:solidFill>
              </a:rPr>
              <a:t> </a:t>
            </a:r>
            <a:r>
              <a:rPr lang="en-GB">
                <a:solidFill>
                  <a:srgbClr val="1C5B9E"/>
                </a:solidFill>
              </a:rPr>
              <a:t>density</a:t>
            </a:r>
            <a:endParaRPr lang="hu-HU">
              <a:solidFill>
                <a:srgbClr val="1C5B9E"/>
              </a:solidFill>
            </a:endParaRPr>
          </a:p>
          <a:p>
            <a:pPr>
              <a:buBlip>
                <a:blip r:embed="rId3"/>
              </a:buBlip>
              <a:defRPr/>
            </a:pPr>
            <a:r>
              <a:rPr lang="en-GB">
                <a:solidFill>
                  <a:srgbClr val="1C5B9E"/>
                </a:solidFill>
              </a:rPr>
              <a:t> Award winning building designer</a:t>
            </a:r>
            <a:endParaRPr lang="hu-HU">
              <a:solidFill>
                <a:srgbClr val="1C5B9E"/>
              </a:solidFill>
            </a:endParaRPr>
          </a:p>
          <a:p>
            <a:pPr>
              <a:buBlip>
                <a:blip r:embed="rId3"/>
              </a:buBlip>
              <a:defRPr/>
            </a:pPr>
            <a:r>
              <a:rPr lang="en-GB">
                <a:solidFill>
                  <a:srgbClr val="1C5B9E"/>
                </a:solidFill>
              </a:rPr>
              <a:t> In Debrecen Campus</a:t>
            </a:r>
            <a:endParaRPr lang="hu-HU">
              <a:solidFill>
                <a:srgbClr val="1C5B9E"/>
              </a:solidFill>
            </a:endParaRPr>
          </a:p>
        </p:txBody>
      </p:sp>
      <p:sp>
        <p:nvSpPr>
          <p:cNvPr id="25" name="Cím 1"/>
          <p:cNvSpPr txBox="1"/>
          <p:nvPr/>
        </p:nvSpPr>
        <p:spPr bwMode="auto">
          <a:xfrm>
            <a:off x="835152" y="1812952"/>
            <a:ext cx="4324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800" b="1" spc="-7">
                <a:solidFill>
                  <a:srgbClr val="1C5B9E"/>
                </a:solidFill>
                <a:latin typeface="+mn-lt"/>
              </a:rPr>
              <a:t>2022</a:t>
            </a:r>
            <a:r>
              <a:rPr lang="en-GB" sz="2800" b="1" spc="-7">
                <a:solidFill>
                  <a:srgbClr val="1C5B9E"/>
                </a:solidFill>
                <a:latin typeface="+mn-lt"/>
              </a:rPr>
              <a:t> Q3</a:t>
            </a:r>
            <a:r>
              <a:rPr lang="hu-HU" sz="2800" b="1" spc="-7">
                <a:solidFill>
                  <a:srgbClr val="1C5B9E"/>
                </a:solidFill>
                <a:latin typeface="+mn-lt"/>
              </a:rPr>
              <a:t> – 5+ PF HPC</a:t>
            </a:r>
            <a:endParaRPr/>
          </a:p>
        </p:txBody>
      </p:sp>
      <p:pic>
        <p:nvPicPr>
          <p:cNvPr id="7" name="Image8" descr="Image8">
            <a:extLst>
              <a:ext uri="{FF2B5EF4-FFF2-40B4-BE49-F238E27FC236}">
                <a16:creationId xmlns:a16="http://schemas.microsoft.com/office/drawing/2014/main" id="{C8241DAB-C5F9-66B5-0095-4108B640D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b="17396"/>
          <a:stretch/>
        </p:blipFill>
        <p:spPr>
          <a:xfrm>
            <a:off x="0" y="0"/>
            <a:ext cx="12192000" cy="5232400"/>
          </a:xfrm>
          <a:prstGeom prst="rect">
            <a:avLst/>
          </a:prstGeom>
        </p:spPr>
      </p:pic>
      <p:pic>
        <p:nvPicPr>
          <p:cNvPr id="4" name="Image8" descr="Image8">
            <a:extLst>
              <a:ext uri="{FF2B5EF4-FFF2-40B4-BE49-F238E27FC236}">
                <a16:creationId xmlns:a16="http://schemas.microsoft.com/office/drawing/2014/main" id="{46CA4776-DFD1-DF68-4A02-B5E7F8F09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223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838200" y="14605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hu-HU" b="1" spc="-7">
                <a:solidFill>
                  <a:srgbClr val="1C5B9E"/>
                </a:solidFill>
                <a:latin typeface="+mn-lt"/>
              </a:rPr>
              <a:t>Komondor</a:t>
            </a:r>
            <a:endParaRPr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17265" y="1721759"/>
            <a:ext cx="3130502" cy="28416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5537" y="1370980"/>
            <a:ext cx="6302585" cy="3543245"/>
          </a:xfrm>
          <a:prstGeom prst="rect">
            <a:avLst/>
          </a:prstGeom>
        </p:spPr>
      </p:pic>
      <p:pic>
        <p:nvPicPr>
          <p:cNvPr id="5" name="Image8" descr="Image8">
            <a:extLst>
              <a:ext uri="{FF2B5EF4-FFF2-40B4-BE49-F238E27FC236}">
                <a16:creationId xmlns:a16="http://schemas.microsoft.com/office/drawing/2014/main" id="{412F16E3-65F0-802F-5075-3BEA07A1B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5317"/>
            <a:ext cx="12192000" cy="160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51C02-FBFC-45F9-846D-509D5E1617D4}"/>
              </a:ext>
            </a:extLst>
          </p:cNvPr>
          <p:cNvSpPr txBox="1"/>
          <p:nvPr/>
        </p:nvSpPr>
        <p:spPr>
          <a:xfrm>
            <a:off x="7968208" y="1196752"/>
            <a:ext cx="38884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1.5 ExaFlops (US)</a:t>
            </a:r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30B29-ECEE-4DDA-AA4B-2963C5D36DF2}"/>
              </a:ext>
            </a:extLst>
          </p:cNvPr>
          <p:cNvSpPr txBox="1"/>
          <p:nvPr/>
        </p:nvSpPr>
        <p:spPr bwMode="auto">
          <a:xfrm>
            <a:off x="7248128" y="1996779"/>
            <a:ext cx="4943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65 Pflops (US)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6B641-2AE1-4B92-9B92-A7D4DBD9404A}"/>
              </a:ext>
            </a:extLst>
          </p:cNvPr>
          <p:cNvSpPr txBox="1"/>
          <p:nvPr/>
        </p:nvSpPr>
        <p:spPr bwMode="auto">
          <a:xfrm>
            <a:off x="6672064" y="2492896"/>
            <a:ext cx="5519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2 ExaFlops (US)</a:t>
            </a:r>
          </a:p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8FDDE-F2CB-41AC-9B7E-FBB5BB6A8FD3}"/>
              </a:ext>
            </a:extLst>
          </p:cNvPr>
          <p:cNvSpPr txBox="1"/>
          <p:nvPr/>
        </p:nvSpPr>
        <p:spPr bwMode="auto">
          <a:xfrm>
            <a:off x="5879976" y="3081345"/>
            <a:ext cx="43924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550 Pflops (EU)</a:t>
            </a:r>
          </a:p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CDBDE-E5AA-4892-9BC6-2E228EB0343F}"/>
              </a:ext>
            </a:extLst>
          </p:cNvPr>
          <p:cNvSpPr txBox="1"/>
          <p:nvPr/>
        </p:nvSpPr>
        <p:spPr bwMode="auto">
          <a:xfrm>
            <a:off x="212671" y="143367"/>
            <a:ext cx="804356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/>
              <a:t>CRAY EX EXASCALE INFARSTRUCTURE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81E4A-EEF9-4529-9ABD-1472FC5A55E2}"/>
              </a:ext>
            </a:extLst>
          </p:cNvPr>
          <p:cNvSpPr txBox="1"/>
          <p:nvPr/>
        </p:nvSpPr>
        <p:spPr bwMode="auto">
          <a:xfrm>
            <a:off x="5231904" y="3775000"/>
            <a:ext cx="43924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180 Pflops (US)</a:t>
            </a:r>
          </a:p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61F42-A54F-438F-93C8-A2CA74A12B4E}"/>
              </a:ext>
            </a:extLst>
          </p:cNvPr>
          <p:cNvSpPr/>
          <p:nvPr/>
        </p:nvSpPr>
        <p:spPr>
          <a:xfrm>
            <a:off x="4605159" y="4362890"/>
            <a:ext cx="54512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BF0D4-8E3A-44C8-B66A-DDF778E2CB2B}"/>
              </a:ext>
            </a:extLst>
          </p:cNvPr>
          <p:cNvSpPr/>
          <p:nvPr/>
        </p:nvSpPr>
        <p:spPr bwMode="auto">
          <a:xfrm>
            <a:off x="3946423" y="4885779"/>
            <a:ext cx="54512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A61BDD-A65D-449E-9841-4CD625ED9298}"/>
              </a:ext>
            </a:extLst>
          </p:cNvPr>
          <p:cNvSpPr/>
          <p:nvPr/>
        </p:nvSpPr>
        <p:spPr bwMode="auto">
          <a:xfrm>
            <a:off x="59379" y="4289865"/>
            <a:ext cx="2940277" cy="1242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35C98745-8770-4376-BDEE-D3986EF0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5700" y="426100"/>
            <a:ext cx="2187633" cy="21876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DC6060-5909-4F35-AC3A-3AA0E1C7D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6" y="4877184"/>
            <a:ext cx="2412268" cy="101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0424992-605D-B37C-540D-BDBEA9969F83}"/>
              </a:ext>
            </a:extLst>
          </p:cNvPr>
          <p:cNvSpPr/>
          <p:nvPr/>
        </p:nvSpPr>
        <p:spPr bwMode="auto">
          <a:xfrm>
            <a:off x="2697328" y="1916832"/>
            <a:ext cx="3686704" cy="43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4739AC-530F-C7C3-5526-C2A81D7E27B7}"/>
              </a:ext>
            </a:extLst>
          </p:cNvPr>
          <p:cNvSpPr/>
          <p:nvPr/>
        </p:nvSpPr>
        <p:spPr bwMode="auto">
          <a:xfrm>
            <a:off x="7268107" y="1960226"/>
            <a:ext cx="3686704" cy="43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bject 17">
            <a:extLst>
              <a:ext uri="{FF2B5EF4-FFF2-40B4-BE49-F238E27FC236}">
                <a16:creationId xmlns:a16="http://schemas.microsoft.com/office/drawing/2014/main" id="{78E414C4-4206-4E66-B0C8-B7B68C05452A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9101021" y="1620828"/>
            <a:ext cx="2708505" cy="38010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1B2CA6AEECBEE440AB36827970E8E2A5" ma:contentTypeVersion="" ma:contentTypeDescription="Új dokumentum létrehozása." ma:contentTypeScope="" ma:versionID="832ce4dfaf917cb1ba27a89767261693">
  <xsd:schema xmlns:xsd="http://www.w3.org/2001/XMLSchema" xmlns:xs="http://www.w3.org/2001/XMLSchema" xmlns:p="http://schemas.microsoft.com/office/2006/metadata/properties" xmlns:ns2="eff08c82-ce1c-49bc-a1d0-41eac7de1a3e" targetNamespace="http://schemas.microsoft.com/office/2006/metadata/properties" ma:root="true" ma:fieldsID="4aabf486d456b887433404a5ee02d546" ns2:_="">
    <xsd:import namespace="eff08c82-ce1c-49bc-a1d0-41eac7de1a3e"/>
    <xsd:element name="properties">
      <xsd:complexType>
        <xsd:sequence>
          <xsd:element name="documentManagement">
            <xsd:complexType>
              <xsd:all>
                <xsd:element ref="ns2:Titokgazda" minOccurs="0"/>
                <xsd:element ref="ns2:Titokkorlát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08c82-ce1c-49bc-a1d0-41eac7de1a3e" elementFormDefault="qualified">
    <xsd:import namespace="http://schemas.microsoft.com/office/2006/documentManagement/types"/>
    <xsd:import namespace="http://schemas.microsoft.com/office/infopath/2007/PartnerControls"/>
    <xsd:element name="Titokgazda" ma:index="8" nillable="true" ma:displayName="Titokgazda" ma:internalName="Titokgazda">
      <xsd:simpleType>
        <xsd:restriction base="dms:Text">
          <xsd:maxLength value="255"/>
        </xsd:restriction>
      </xsd:simpleType>
    </xsd:element>
    <xsd:element name="Titokkorlát" ma:index="9" nillable="true" ma:displayName="Titokkorlát" ma:internalName="Titokkorl_x00e1_t">
      <xsd:simpleType>
        <xsd:restriction base="dms:Note">
          <xsd:maxLength value="255"/>
        </xsd:restriction>
      </xsd:simpleType>
    </xsd:element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tokgazda xmlns="eff08c82-ce1c-49bc-a1d0-41eac7de1a3e" xsi:nil="true"/>
    <Titokkorlát xmlns="eff08c82-ce1c-49bc-a1d0-41eac7de1a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9194A7-CD7E-42D5-A0B8-0BDD50DBAF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f08c82-ce1c-49bc-a1d0-41eac7de1a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574CEE-BCA3-4566-B491-FC3439002392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ff08c82-ce1c-49bc-a1d0-41eac7de1a3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D31D93-4E19-4936-9D56-CEF716D2CF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7142</TotalTime>
  <Words>267</Words>
  <Application>Microsoft Office PowerPoint</Application>
  <DocSecurity>0</DocSecurity>
  <PresentationFormat>Szélesvásznú</PresentationFormat>
  <Paragraphs>75</Paragraphs>
  <Slides>17</Slides>
  <Notes>1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Barlow Bold</vt:lpstr>
      <vt:lpstr>Barlow Regular</vt:lpstr>
      <vt:lpstr>Calibri</vt:lpstr>
      <vt:lpstr>Calibri Light</vt:lpstr>
      <vt:lpstr>Times New Roman</vt:lpstr>
      <vt:lpstr>Office-téma</vt:lpstr>
      <vt:lpstr>2_Office-téma</vt:lpstr>
      <vt:lpstr>Introduction to Komondor</vt:lpstr>
      <vt:lpstr>Contents</vt:lpstr>
      <vt:lpstr>HPC ecosystem</vt:lpstr>
      <vt:lpstr>20 years of Hungarian HPC</vt:lpstr>
      <vt:lpstr>Infrastructure development</vt:lpstr>
      <vt:lpstr>Green DC</vt:lpstr>
      <vt:lpstr>PowerPoint-bemutató</vt:lpstr>
      <vt:lpstr>Komondor</vt:lpstr>
      <vt:lpstr>PowerPoint-bemutató</vt:lpstr>
      <vt:lpstr>PowerPoint-bemutató</vt:lpstr>
      <vt:lpstr>PowerPoint-bemutató</vt:lpstr>
      <vt:lpstr>PowerPoint-bemutató</vt:lpstr>
      <vt:lpstr>PowerPoint-bemutató</vt:lpstr>
      <vt:lpstr>HPC portal</vt:lpstr>
      <vt:lpstr>Deploy workflow - example</vt:lpstr>
      <vt:lpstr>PowerPoint-bemutató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Zoltán Hopp</dc:creator>
  <cp:keywords/>
  <dc:description/>
  <cp:lastModifiedBy>Tóth-Bíró Ágnes</cp:lastModifiedBy>
  <cp:revision>71</cp:revision>
  <dcterms:created xsi:type="dcterms:W3CDTF">2022-01-05T08:40:29Z</dcterms:created>
  <dcterms:modified xsi:type="dcterms:W3CDTF">2022-05-19T16:06:20Z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0x0101001B2CA6AEECBEE440AB36827970E8E2A5</vt:lpwstr>
  </property>
</Properties>
</file>