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vml" ContentType="application/vnd.openxmlformats-officedocument.vmlDrawing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heme/theme2.xml" ContentType="application/vnd.openxmlformats-officedocument.theme+xml"/>
  <Override PartName="/ppt/tags/tag22.xml" ContentType="application/vnd.openxmlformats-officedocument.presentationml.tags+xml"/>
  <Override PartName="/ppt/theme/theme3.xml" ContentType="application/vnd.openxmlformats-officedocument.theme+xml"/>
  <Override PartName="/ppt/tags/tag23.xml" ContentType="application/vnd.openxmlformats-officedocument.presentationml.tag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98" r:id="rId4"/>
  </p:sldMasterIdLst>
  <p:notesMasterIdLst>
    <p:notesMasterId r:id="rId9"/>
  </p:notesMasterIdLst>
  <p:handoutMasterIdLst>
    <p:handoutMasterId r:id="rId10"/>
  </p:handoutMasterIdLst>
  <p:sldIdLst>
    <p:sldId id="319" r:id="rId5"/>
    <p:sldId id="323" r:id="rId6"/>
    <p:sldId id="320" r:id="rId7"/>
    <p:sldId id="322" r:id="rId8"/>
  </p:sldIdLst>
  <p:sldSz cx="11522075" cy="6480175"/>
  <p:notesSz cx="7099300" cy="10234613"/>
  <p:custDataLst>
    <p:tags r:id="rId11"/>
  </p:custDataLst>
  <p:defaultTextStyle>
    <a:defPPr>
      <a:defRPr lang="de-DE"/>
    </a:defPPr>
    <a:lvl1pPr algn="l" defTabSz="457200" rtl="0" eaLnBrk="0" fontAlgn="base" hangingPunct="0">
      <a:spcBef>
        <a:spcPct val="0"/>
      </a:spcBef>
      <a:spcAft>
        <a:spcPct val="0"/>
      </a:spcAft>
      <a:defRPr sz="2300" kern="1200">
        <a:solidFill>
          <a:schemeClr val="bg1"/>
        </a:solidFill>
        <a:latin typeface="Tele-GroteskFet" pitchFamily="2" charset="0"/>
        <a:ea typeface="+mn-ea"/>
        <a:cs typeface="Arial" panose="020B0604020202020204" pitchFamily="34" charset="0"/>
      </a:defRPr>
    </a:lvl1pPr>
    <a:lvl2pPr marL="457200" algn="l" defTabSz="457200" rtl="0" eaLnBrk="0" fontAlgn="base" hangingPunct="0">
      <a:spcBef>
        <a:spcPct val="0"/>
      </a:spcBef>
      <a:spcAft>
        <a:spcPct val="0"/>
      </a:spcAft>
      <a:defRPr sz="2300" kern="1200">
        <a:solidFill>
          <a:schemeClr val="bg1"/>
        </a:solidFill>
        <a:latin typeface="Tele-GroteskFet" pitchFamily="2" charset="0"/>
        <a:ea typeface="+mn-ea"/>
        <a:cs typeface="Arial" panose="020B0604020202020204" pitchFamily="34" charset="0"/>
      </a:defRPr>
    </a:lvl2pPr>
    <a:lvl3pPr marL="914400" algn="l" defTabSz="457200" rtl="0" eaLnBrk="0" fontAlgn="base" hangingPunct="0">
      <a:spcBef>
        <a:spcPct val="0"/>
      </a:spcBef>
      <a:spcAft>
        <a:spcPct val="0"/>
      </a:spcAft>
      <a:defRPr sz="2300" kern="1200">
        <a:solidFill>
          <a:schemeClr val="bg1"/>
        </a:solidFill>
        <a:latin typeface="Tele-GroteskFet" pitchFamily="2" charset="0"/>
        <a:ea typeface="+mn-ea"/>
        <a:cs typeface="Arial" panose="020B0604020202020204" pitchFamily="34" charset="0"/>
      </a:defRPr>
    </a:lvl3pPr>
    <a:lvl4pPr marL="1371600" algn="l" defTabSz="457200" rtl="0" eaLnBrk="0" fontAlgn="base" hangingPunct="0">
      <a:spcBef>
        <a:spcPct val="0"/>
      </a:spcBef>
      <a:spcAft>
        <a:spcPct val="0"/>
      </a:spcAft>
      <a:defRPr sz="2300" kern="1200">
        <a:solidFill>
          <a:schemeClr val="bg1"/>
        </a:solidFill>
        <a:latin typeface="Tele-GroteskFet" pitchFamily="2" charset="0"/>
        <a:ea typeface="+mn-ea"/>
        <a:cs typeface="Arial" panose="020B0604020202020204" pitchFamily="34" charset="0"/>
      </a:defRPr>
    </a:lvl4pPr>
    <a:lvl5pPr marL="1828800" algn="l" defTabSz="457200" rtl="0" eaLnBrk="0" fontAlgn="base" hangingPunct="0">
      <a:spcBef>
        <a:spcPct val="0"/>
      </a:spcBef>
      <a:spcAft>
        <a:spcPct val="0"/>
      </a:spcAft>
      <a:defRPr sz="2300" kern="1200">
        <a:solidFill>
          <a:schemeClr val="bg1"/>
        </a:solidFill>
        <a:latin typeface="Tele-GroteskFet" pitchFamily="2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2300" kern="1200">
        <a:solidFill>
          <a:schemeClr val="bg1"/>
        </a:solidFill>
        <a:latin typeface="Tele-GroteskFet" pitchFamily="2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2300" kern="1200">
        <a:solidFill>
          <a:schemeClr val="bg1"/>
        </a:solidFill>
        <a:latin typeface="Tele-GroteskFet" pitchFamily="2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2300" kern="1200">
        <a:solidFill>
          <a:schemeClr val="bg1"/>
        </a:solidFill>
        <a:latin typeface="Tele-GroteskFet" pitchFamily="2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2300" kern="1200">
        <a:solidFill>
          <a:schemeClr val="bg1"/>
        </a:solidFill>
        <a:latin typeface="Tele-GroteskFet" pitchFamily="2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05">
          <p15:clr>
            <a:srgbClr val="A4A3A4"/>
          </p15:clr>
        </p15:guide>
        <p15:guide id="2" orient="horz" pos="798">
          <p15:clr>
            <a:srgbClr val="A4A3A4"/>
          </p15:clr>
        </p15:guide>
        <p15:guide id="3" orient="horz" pos="1055">
          <p15:clr>
            <a:srgbClr val="A4A3A4"/>
          </p15:clr>
        </p15:guide>
        <p15:guide id="4" orient="horz" pos="3723">
          <p15:clr>
            <a:srgbClr val="A4A3A4"/>
          </p15:clr>
        </p15:guide>
        <p15:guide id="5" orient="horz" pos="3267">
          <p15:clr>
            <a:srgbClr val="A4A3A4"/>
          </p15:clr>
        </p15:guide>
        <p15:guide id="6" orient="horz" pos="2265">
          <p15:clr>
            <a:srgbClr val="A4A3A4"/>
          </p15:clr>
        </p15:guide>
        <p15:guide id="7" orient="horz" pos="3495">
          <p15:clr>
            <a:srgbClr val="A4A3A4"/>
          </p15:clr>
        </p15:guide>
        <p15:guide id="8" orient="horz" pos="3878">
          <p15:clr>
            <a:srgbClr val="A4A3A4"/>
          </p15:clr>
        </p15:guide>
        <p15:guide id="9" pos="3684">
          <p15:clr>
            <a:srgbClr val="A4A3A4"/>
          </p15:clr>
        </p15:guide>
        <p15:guide id="10" pos="208">
          <p15:clr>
            <a:srgbClr val="A4A3A4"/>
          </p15:clr>
        </p15:guide>
        <p15:guide id="11" pos="7051">
          <p15:clr>
            <a:srgbClr val="A4A3A4"/>
          </p15:clr>
        </p15:guide>
        <p15:guide id="12" pos="3576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4">
          <p15:clr>
            <a:srgbClr val="A4A3A4"/>
          </p15:clr>
        </p15:guide>
        <p15:guide id="2" pos="309">
          <p15:clr>
            <a:srgbClr val="A4A3A4"/>
          </p15:clr>
        </p15:guide>
        <p15:guide id="3" pos="4163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Váczy Blanka" initials="VB" lastIdx="1" clrIdx="0">
    <p:extLst>
      <p:ext uri="{19B8F6BF-5375-455C-9EA6-DF929625EA0E}">
        <p15:presenceInfo xmlns:p15="http://schemas.microsoft.com/office/powerpoint/2012/main" userId="S::vaczy.blanka@t-systems.hu::0ab291dd-0944-41d4-bc88-27aa45d002e4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0066FF"/>
    <a:srgbClr val="41631B"/>
    <a:srgbClr val="AEAEAE"/>
    <a:srgbClr val="C5C5C5"/>
    <a:srgbClr val="A4A4A4"/>
    <a:srgbClr val="646464"/>
    <a:srgbClr val="7C7C7C"/>
    <a:srgbClr val="A5A5A5"/>
    <a:srgbClr val="D0D0D0"/>
    <a:srgbClr val="33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A1EB13D-3414-45FA-A1A3-68CEB5131F89}" v="32" dt="2022-06-03T12:42:44.014"/>
  </p1510:revLst>
</p1510:revInfo>
</file>

<file path=ppt/tableStyles.xml><?xml version="1.0" encoding="utf-8"?>
<a:tblStyleLst xmlns:a="http://schemas.openxmlformats.org/drawingml/2006/main" def="{F5AB1C69-6EDB-4FF4-983F-18BD219EF322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ittlere Formatvorlage 2 - Akz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83750" autoAdjust="0"/>
  </p:normalViewPr>
  <p:slideViewPr>
    <p:cSldViewPr snapToGrid="0" snapToObjects="1">
      <p:cViewPr varScale="1">
        <p:scale>
          <a:sx n="89" d="100"/>
          <a:sy n="89" d="100"/>
        </p:scale>
        <p:origin x="752" y="60"/>
      </p:cViewPr>
      <p:guideLst>
        <p:guide orient="horz" pos="205"/>
        <p:guide orient="horz" pos="798"/>
        <p:guide orient="horz" pos="1055"/>
        <p:guide orient="horz" pos="3723"/>
        <p:guide orient="horz" pos="3267"/>
        <p:guide orient="horz" pos="2265"/>
        <p:guide orient="horz" pos="3495"/>
        <p:guide orient="horz" pos="3878"/>
        <p:guide pos="3684"/>
        <p:guide pos="208"/>
        <p:guide pos="7051"/>
        <p:guide pos="357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notesViewPr>
    <p:cSldViewPr snapToGrid="0" snapToObjects="1">
      <p:cViewPr varScale="1">
        <p:scale>
          <a:sx n="47" d="100"/>
          <a:sy n="47" d="100"/>
        </p:scale>
        <p:origin x="1896" y="68"/>
      </p:cViewPr>
      <p:guideLst>
        <p:guide orient="horz" pos="3224"/>
        <p:guide pos="309"/>
        <p:guide pos="4163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commentAuthors" Target="commentAuthors.xml"/><Relationship Id="rId17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gs" Target="tags/tag1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 bwMode="gray">
          <a:xfrm>
            <a:off x="5314950" y="9647238"/>
            <a:ext cx="1150938" cy="288925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ctr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de-DE"/>
              <a:t>01.10.2012</a:t>
            </a:r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 bwMode="gray">
          <a:xfrm>
            <a:off x="492125" y="9647238"/>
            <a:ext cx="4679950" cy="288925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de-DE"/>
              <a:t>– streng vertraulich, vertraulich, intern, öffentlich – Autor / Thema der Präsentation</a:t>
            </a:r>
            <a:endParaRPr lang="de-DE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 bwMode="gray">
          <a:xfrm>
            <a:off x="6608763" y="9647238"/>
            <a:ext cx="490537" cy="288925"/>
          </a:xfrm>
          <a:prstGeom prst="rect">
            <a:avLst/>
          </a:prstGeom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eaLnBrk="1" hangingPunct="1">
              <a:lnSpc>
                <a:spcPct val="100000"/>
              </a:lnSpc>
              <a:spcBef>
                <a:spcPct val="0"/>
              </a:spcBef>
              <a:defRPr sz="1200">
                <a:solidFill>
                  <a:schemeClr val="tx1"/>
                </a:solidFill>
                <a:latin typeface="Tele-GroteskNor" pitchFamily="2" charset="0"/>
              </a:defRPr>
            </a:lvl1pPr>
          </a:lstStyle>
          <a:p>
            <a:pPr>
              <a:defRPr/>
            </a:pPr>
            <a:fld id="{69B25344-A2AF-4404-9584-C3E45753BBB9}" type="slidenum">
              <a:rPr lang="de-DE" altLang="hu-HU"/>
              <a:pPr>
                <a:defRPr/>
              </a:pPr>
              <a:t>‹#›</a:t>
            </a:fld>
            <a:endParaRPr lang="de-DE" altLang="hu-HU"/>
          </a:p>
        </p:txBody>
      </p:sp>
      <p:grpSp>
        <p:nvGrpSpPr>
          <p:cNvPr id="5125" name="Gruppieren 31"/>
          <p:cNvGrpSpPr>
            <a:grpSpLocks noChangeAspect="1"/>
          </p:cNvGrpSpPr>
          <p:nvPr/>
        </p:nvGrpSpPr>
        <p:grpSpPr bwMode="auto">
          <a:xfrm>
            <a:off x="490538" y="169863"/>
            <a:ext cx="6118225" cy="266700"/>
            <a:chOff x="321317" y="6153149"/>
            <a:chExt cx="8498833" cy="371475"/>
          </a:xfrm>
        </p:grpSpPr>
        <p:sp>
          <p:nvSpPr>
            <p:cNvPr id="5126" name="Freeform 9"/>
            <p:cNvSpPr>
              <a:spLocks noChangeAspect="1" noEditPoints="1"/>
            </p:cNvSpPr>
            <p:nvPr userDrawn="1"/>
          </p:nvSpPr>
          <p:spPr bwMode="auto">
            <a:xfrm>
              <a:off x="7307384" y="6310141"/>
              <a:ext cx="1512766" cy="121615"/>
            </a:xfrm>
            <a:custGeom>
              <a:avLst/>
              <a:gdLst>
                <a:gd name="T0" fmla="*/ 2147483646 w 5644"/>
                <a:gd name="T1" fmla="*/ 2147483646 h 419"/>
                <a:gd name="T2" fmla="*/ 2147483646 w 5644"/>
                <a:gd name="T3" fmla="*/ 2147483646 h 419"/>
                <a:gd name="T4" fmla="*/ 2147483646 w 5644"/>
                <a:gd name="T5" fmla="*/ 2147483646 h 419"/>
                <a:gd name="T6" fmla="*/ 2147483646 w 5644"/>
                <a:gd name="T7" fmla="*/ 2147483646 h 419"/>
                <a:gd name="T8" fmla="*/ 2147483646 w 5644"/>
                <a:gd name="T9" fmla="*/ 2147483646 h 419"/>
                <a:gd name="T10" fmla="*/ 2147483646 w 5644"/>
                <a:gd name="T11" fmla="*/ 2147483646 h 419"/>
                <a:gd name="T12" fmla="*/ 2147483646 w 5644"/>
                <a:gd name="T13" fmla="*/ 2147483646 h 419"/>
                <a:gd name="T14" fmla="*/ 2147483646 w 5644"/>
                <a:gd name="T15" fmla="*/ 2147483646 h 419"/>
                <a:gd name="T16" fmla="*/ 2147483646 w 5644"/>
                <a:gd name="T17" fmla="*/ 2147483646 h 419"/>
                <a:gd name="T18" fmla="*/ 2147483646 w 5644"/>
                <a:gd name="T19" fmla="*/ 2147483646 h 419"/>
                <a:gd name="T20" fmla="*/ 2147483646 w 5644"/>
                <a:gd name="T21" fmla="*/ 2147483646 h 419"/>
                <a:gd name="T22" fmla="*/ 2147483646 w 5644"/>
                <a:gd name="T23" fmla="*/ 2147483646 h 419"/>
                <a:gd name="T24" fmla="*/ 2147483646 w 5644"/>
                <a:gd name="T25" fmla="*/ 2147483646 h 419"/>
                <a:gd name="T26" fmla="*/ 2147483646 w 5644"/>
                <a:gd name="T27" fmla="*/ 2147483646 h 419"/>
                <a:gd name="T28" fmla="*/ 2147483646 w 5644"/>
                <a:gd name="T29" fmla="*/ 2147483646 h 419"/>
                <a:gd name="T30" fmla="*/ 2147483646 w 5644"/>
                <a:gd name="T31" fmla="*/ 2147483646 h 419"/>
                <a:gd name="T32" fmla="*/ 2147483646 w 5644"/>
                <a:gd name="T33" fmla="*/ 2147483646 h 419"/>
                <a:gd name="T34" fmla="*/ 2147483646 w 5644"/>
                <a:gd name="T35" fmla="*/ 2147483646 h 419"/>
                <a:gd name="T36" fmla="*/ 2147483646 w 5644"/>
                <a:gd name="T37" fmla="*/ 2147483646 h 419"/>
                <a:gd name="T38" fmla="*/ 2147483646 w 5644"/>
                <a:gd name="T39" fmla="*/ 2147483646 h 419"/>
                <a:gd name="T40" fmla="*/ 2147483646 w 5644"/>
                <a:gd name="T41" fmla="*/ 2147483646 h 419"/>
                <a:gd name="T42" fmla="*/ 2147483646 w 5644"/>
                <a:gd name="T43" fmla="*/ 2147483646 h 419"/>
                <a:gd name="T44" fmla="*/ 2147483646 w 5644"/>
                <a:gd name="T45" fmla="*/ 2147483646 h 419"/>
                <a:gd name="T46" fmla="*/ 2147483646 w 5644"/>
                <a:gd name="T47" fmla="*/ 2147483646 h 419"/>
                <a:gd name="T48" fmla="*/ 2147483646 w 5644"/>
                <a:gd name="T49" fmla="*/ 2147483646 h 419"/>
                <a:gd name="T50" fmla="*/ 2147483646 w 5644"/>
                <a:gd name="T51" fmla="*/ 2147483646 h 419"/>
                <a:gd name="T52" fmla="*/ 2147483646 w 5644"/>
                <a:gd name="T53" fmla="*/ 2147483646 h 419"/>
                <a:gd name="T54" fmla="*/ 2147483646 w 5644"/>
                <a:gd name="T55" fmla="*/ 2147483646 h 419"/>
                <a:gd name="T56" fmla="*/ 2147483646 w 5644"/>
                <a:gd name="T57" fmla="*/ 2147483646 h 419"/>
                <a:gd name="T58" fmla="*/ 2147483646 w 5644"/>
                <a:gd name="T59" fmla="*/ 2147483646 h 419"/>
                <a:gd name="T60" fmla="*/ 2147483646 w 5644"/>
                <a:gd name="T61" fmla="*/ 2147483646 h 419"/>
                <a:gd name="T62" fmla="*/ 2147483646 w 5644"/>
                <a:gd name="T63" fmla="*/ 2147483646 h 419"/>
                <a:gd name="T64" fmla="*/ 2147483646 w 5644"/>
                <a:gd name="T65" fmla="*/ 2147483646 h 419"/>
                <a:gd name="T66" fmla="*/ 2147483646 w 5644"/>
                <a:gd name="T67" fmla="*/ 2147483646 h 419"/>
                <a:gd name="T68" fmla="*/ 2147483646 w 5644"/>
                <a:gd name="T69" fmla="*/ 2147483646 h 419"/>
                <a:gd name="T70" fmla="*/ 2147483646 w 5644"/>
                <a:gd name="T71" fmla="*/ 2147483646 h 419"/>
                <a:gd name="T72" fmla="*/ 2147483646 w 5644"/>
                <a:gd name="T73" fmla="*/ 2147483646 h 419"/>
                <a:gd name="T74" fmla="*/ 2147483646 w 5644"/>
                <a:gd name="T75" fmla="*/ 2147483646 h 419"/>
                <a:gd name="T76" fmla="*/ 2147483646 w 5644"/>
                <a:gd name="T77" fmla="*/ 2147483646 h 419"/>
                <a:gd name="T78" fmla="*/ 2147483646 w 5644"/>
                <a:gd name="T79" fmla="*/ 2147483646 h 419"/>
                <a:gd name="T80" fmla="*/ 2147483646 w 5644"/>
                <a:gd name="T81" fmla="*/ 2147483646 h 419"/>
                <a:gd name="T82" fmla="*/ 2147483646 w 5644"/>
                <a:gd name="T83" fmla="*/ 2147483646 h 419"/>
                <a:gd name="T84" fmla="*/ 2147483646 w 5644"/>
                <a:gd name="T85" fmla="*/ 2147483646 h 419"/>
                <a:gd name="T86" fmla="*/ 2147483646 w 5644"/>
                <a:gd name="T87" fmla="*/ 2147483646 h 419"/>
                <a:gd name="T88" fmla="*/ 2147483646 w 5644"/>
                <a:gd name="T89" fmla="*/ 2147483646 h 419"/>
                <a:gd name="T90" fmla="*/ 2147483646 w 5644"/>
                <a:gd name="T91" fmla="*/ 2147483646 h 419"/>
                <a:gd name="T92" fmla="*/ 2147483646 w 5644"/>
                <a:gd name="T93" fmla="*/ 2147483646 h 419"/>
                <a:gd name="T94" fmla="*/ 2147483646 w 5644"/>
                <a:gd name="T95" fmla="*/ 2147483646 h 419"/>
                <a:gd name="T96" fmla="*/ 2147483646 w 5644"/>
                <a:gd name="T97" fmla="*/ 2147483646 h 419"/>
                <a:gd name="T98" fmla="*/ 2147483646 w 5644"/>
                <a:gd name="T99" fmla="*/ 2147483646 h 419"/>
                <a:gd name="T100" fmla="*/ 2147483646 w 5644"/>
                <a:gd name="T101" fmla="*/ 2147483646 h 419"/>
                <a:gd name="T102" fmla="*/ 2147483646 w 5644"/>
                <a:gd name="T103" fmla="*/ 2147483646 h 419"/>
                <a:gd name="T104" fmla="*/ 2147483646 w 5644"/>
                <a:gd name="T105" fmla="*/ 2147483646 h 419"/>
                <a:gd name="T106" fmla="*/ 2147483646 w 5644"/>
                <a:gd name="T107" fmla="*/ 2147483646 h 419"/>
                <a:gd name="T108" fmla="*/ 2147483646 w 5644"/>
                <a:gd name="T109" fmla="*/ 2147483646 h 419"/>
                <a:gd name="T110" fmla="*/ 2147483646 w 5644"/>
                <a:gd name="T111" fmla="*/ 2147483646 h 419"/>
                <a:gd name="T112" fmla="*/ 2147483646 w 5644"/>
                <a:gd name="T113" fmla="*/ 2147483646 h 419"/>
                <a:gd name="T114" fmla="*/ 2147483646 w 5644"/>
                <a:gd name="T115" fmla="*/ 2147483646 h 419"/>
                <a:gd name="T116" fmla="*/ 2147483646 w 5644"/>
                <a:gd name="T117" fmla="*/ 2147483646 h 419"/>
                <a:gd name="T118" fmla="*/ 2147483646 w 5644"/>
                <a:gd name="T119" fmla="*/ 2147483646 h 419"/>
                <a:gd name="T120" fmla="*/ 2147483646 w 5644"/>
                <a:gd name="T121" fmla="*/ 2147483646 h 419"/>
                <a:gd name="T122" fmla="*/ 2147483646 w 5644"/>
                <a:gd name="T123" fmla="*/ 2147483646 h 419"/>
                <a:gd name="T124" fmla="*/ 2147483646 w 5644"/>
                <a:gd name="T125" fmla="*/ 2147483646 h 419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60000 65536"/>
                <a:gd name="T187" fmla="*/ 0 60000 65536"/>
                <a:gd name="T188" fmla="*/ 0 60000 65536"/>
              </a:gdLst>
              <a:ahLst/>
              <a:cxnLst>
                <a:cxn ang="T126">
                  <a:pos x="T0" y="T1"/>
                </a:cxn>
                <a:cxn ang="T127">
                  <a:pos x="T2" y="T3"/>
                </a:cxn>
                <a:cxn ang="T128">
                  <a:pos x="T4" y="T5"/>
                </a:cxn>
                <a:cxn ang="T129">
                  <a:pos x="T6" y="T7"/>
                </a:cxn>
                <a:cxn ang="T130">
                  <a:pos x="T8" y="T9"/>
                </a:cxn>
                <a:cxn ang="T131">
                  <a:pos x="T10" y="T11"/>
                </a:cxn>
                <a:cxn ang="T132">
                  <a:pos x="T12" y="T13"/>
                </a:cxn>
                <a:cxn ang="T133">
                  <a:pos x="T14" y="T15"/>
                </a:cxn>
                <a:cxn ang="T134">
                  <a:pos x="T16" y="T17"/>
                </a:cxn>
                <a:cxn ang="T135">
                  <a:pos x="T18" y="T19"/>
                </a:cxn>
                <a:cxn ang="T136">
                  <a:pos x="T20" y="T21"/>
                </a:cxn>
                <a:cxn ang="T137">
                  <a:pos x="T22" y="T23"/>
                </a:cxn>
                <a:cxn ang="T138">
                  <a:pos x="T24" y="T25"/>
                </a:cxn>
                <a:cxn ang="T139">
                  <a:pos x="T26" y="T27"/>
                </a:cxn>
                <a:cxn ang="T140">
                  <a:pos x="T28" y="T29"/>
                </a:cxn>
                <a:cxn ang="T141">
                  <a:pos x="T30" y="T31"/>
                </a:cxn>
                <a:cxn ang="T142">
                  <a:pos x="T32" y="T33"/>
                </a:cxn>
                <a:cxn ang="T143">
                  <a:pos x="T34" y="T35"/>
                </a:cxn>
                <a:cxn ang="T144">
                  <a:pos x="T36" y="T37"/>
                </a:cxn>
                <a:cxn ang="T145">
                  <a:pos x="T38" y="T39"/>
                </a:cxn>
                <a:cxn ang="T146">
                  <a:pos x="T40" y="T41"/>
                </a:cxn>
                <a:cxn ang="T147">
                  <a:pos x="T42" y="T43"/>
                </a:cxn>
                <a:cxn ang="T148">
                  <a:pos x="T44" y="T45"/>
                </a:cxn>
                <a:cxn ang="T149">
                  <a:pos x="T46" y="T47"/>
                </a:cxn>
                <a:cxn ang="T150">
                  <a:pos x="T48" y="T49"/>
                </a:cxn>
                <a:cxn ang="T151">
                  <a:pos x="T50" y="T51"/>
                </a:cxn>
                <a:cxn ang="T152">
                  <a:pos x="T52" y="T53"/>
                </a:cxn>
                <a:cxn ang="T153">
                  <a:pos x="T54" y="T55"/>
                </a:cxn>
                <a:cxn ang="T154">
                  <a:pos x="T56" y="T57"/>
                </a:cxn>
                <a:cxn ang="T155">
                  <a:pos x="T58" y="T59"/>
                </a:cxn>
                <a:cxn ang="T156">
                  <a:pos x="T60" y="T61"/>
                </a:cxn>
                <a:cxn ang="T157">
                  <a:pos x="T62" y="T63"/>
                </a:cxn>
                <a:cxn ang="T158">
                  <a:pos x="T64" y="T65"/>
                </a:cxn>
                <a:cxn ang="T159">
                  <a:pos x="T66" y="T67"/>
                </a:cxn>
                <a:cxn ang="T160">
                  <a:pos x="T68" y="T69"/>
                </a:cxn>
                <a:cxn ang="T161">
                  <a:pos x="T70" y="T71"/>
                </a:cxn>
                <a:cxn ang="T162">
                  <a:pos x="T72" y="T73"/>
                </a:cxn>
                <a:cxn ang="T163">
                  <a:pos x="T74" y="T75"/>
                </a:cxn>
                <a:cxn ang="T164">
                  <a:pos x="T76" y="T77"/>
                </a:cxn>
                <a:cxn ang="T165">
                  <a:pos x="T78" y="T79"/>
                </a:cxn>
                <a:cxn ang="T166">
                  <a:pos x="T80" y="T81"/>
                </a:cxn>
                <a:cxn ang="T167">
                  <a:pos x="T82" y="T83"/>
                </a:cxn>
                <a:cxn ang="T168">
                  <a:pos x="T84" y="T85"/>
                </a:cxn>
                <a:cxn ang="T169">
                  <a:pos x="T86" y="T87"/>
                </a:cxn>
                <a:cxn ang="T170">
                  <a:pos x="T88" y="T89"/>
                </a:cxn>
                <a:cxn ang="T171">
                  <a:pos x="T90" y="T91"/>
                </a:cxn>
                <a:cxn ang="T172">
                  <a:pos x="T92" y="T93"/>
                </a:cxn>
                <a:cxn ang="T173">
                  <a:pos x="T94" y="T95"/>
                </a:cxn>
                <a:cxn ang="T174">
                  <a:pos x="T96" y="T97"/>
                </a:cxn>
                <a:cxn ang="T175">
                  <a:pos x="T98" y="T99"/>
                </a:cxn>
                <a:cxn ang="T176">
                  <a:pos x="T100" y="T101"/>
                </a:cxn>
                <a:cxn ang="T177">
                  <a:pos x="T102" y="T103"/>
                </a:cxn>
                <a:cxn ang="T178">
                  <a:pos x="T104" y="T105"/>
                </a:cxn>
                <a:cxn ang="T179">
                  <a:pos x="T106" y="T107"/>
                </a:cxn>
                <a:cxn ang="T180">
                  <a:pos x="T108" y="T109"/>
                </a:cxn>
                <a:cxn ang="T181">
                  <a:pos x="T110" y="T111"/>
                </a:cxn>
                <a:cxn ang="T182">
                  <a:pos x="T112" y="T113"/>
                </a:cxn>
                <a:cxn ang="T183">
                  <a:pos x="T114" y="T115"/>
                </a:cxn>
                <a:cxn ang="T184">
                  <a:pos x="T116" y="T117"/>
                </a:cxn>
                <a:cxn ang="T185">
                  <a:pos x="T118" y="T119"/>
                </a:cxn>
                <a:cxn ang="T186">
                  <a:pos x="T120" y="T121"/>
                </a:cxn>
                <a:cxn ang="T187">
                  <a:pos x="T122" y="T123"/>
                </a:cxn>
                <a:cxn ang="T188">
                  <a:pos x="T124" y="T125"/>
                </a:cxn>
              </a:cxnLst>
              <a:rect l="0" t="0" r="r" b="b"/>
              <a:pathLst>
                <a:path w="5644" h="419">
                  <a:moveTo>
                    <a:pt x="0" y="341"/>
                  </a:moveTo>
                  <a:lnTo>
                    <a:pt x="0" y="8"/>
                  </a:lnTo>
                  <a:lnTo>
                    <a:pt x="213" y="8"/>
                  </a:lnTo>
                  <a:lnTo>
                    <a:pt x="213" y="69"/>
                  </a:lnTo>
                  <a:lnTo>
                    <a:pt x="72" y="69"/>
                  </a:lnTo>
                  <a:lnTo>
                    <a:pt x="72" y="140"/>
                  </a:lnTo>
                  <a:lnTo>
                    <a:pt x="200" y="140"/>
                  </a:lnTo>
                  <a:lnTo>
                    <a:pt x="200" y="198"/>
                  </a:lnTo>
                  <a:lnTo>
                    <a:pt x="72" y="198"/>
                  </a:lnTo>
                  <a:lnTo>
                    <a:pt x="72" y="280"/>
                  </a:lnTo>
                  <a:lnTo>
                    <a:pt x="216" y="280"/>
                  </a:lnTo>
                  <a:lnTo>
                    <a:pt x="216" y="341"/>
                  </a:lnTo>
                  <a:lnTo>
                    <a:pt x="0" y="341"/>
                  </a:lnTo>
                  <a:close/>
                  <a:moveTo>
                    <a:pt x="344" y="156"/>
                  </a:moveTo>
                  <a:lnTo>
                    <a:pt x="383" y="156"/>
                  </a:lnTo>
                  <a:cubicBezTo>
                    <a:pt x="405" y="156"/>
                    <a:pt x="420" y="151"/>
                    <a:pt x="428" y="142"/>
                  </a:cubicBezTo>
                  <a:cubicBezTo>
                    <a:pt x="435" y="134"/>
                    <a:pt x="438" y="123"/>
                    <a:pt x="438" y="109"/>
                  </a:cubicBezTo>
                  <a:cubicBezTo>
                    <a:pt x="438" y="92"/>
                    <a:pt x="433" y="79"/>
                    <a:pt x="421" y="71"/>
                  </a:cubicBezTo>
                  <a:cubicBezTo>
                    <a:pt x="414" y="67"/>
                    <a:pt x="402" y="64"/>
                    <a:pt x="385" y="64"/>
                  </a:cubicBezTo>
                  <a:lnTo>
                    <a:pt x="344" y="64"/>
                  </a:lnTo>
                  <a:lnTo>
                    <a:pt x="344" y="156"/>
                  </a:lnTo>
                  <a:close/>
                  <a:moveTo>
                    <a:pt x="273" y="341"/>
                  </a:moveTo>
                  <a:lnTo>
                    <a:pt x="273" y="8"/>
                  </a:lnTo>
                  <a:lnTo>
                    <a:pt x="401" y="8"/>
                  </a:lnTo>
                  <a:cubicBezTo>
                    <a:pt x="434" y="8"/>
                    <a:pt x="460" y="15"/>
                    <a:pt x="478" y="30"/>
                  </a:cubicBezTo>
                  <a:cubicBezTo>
                    <a:pt x="500" y="46"/>
                    <a:pt x="510" y="70"/>
                    <a:pt x="510" y="101"/>
                  </a:cubicBezTo>
                  <a:cubicBezTo>
                    <a:pt x="510" y="126"/>
                    <a:pt x="503" y="147"/>
                    <a:pt x="488" y="164"/>
                  </a:cubicBezTo>
                  <a:cubicBezTo>
                    <a:pt x="481" y="172"/>
                    <a:pt x="473" y="178"/>
                    <a:pt x="462" y="183"/>
                  </a:cubicBezTo>
                  <a:cubicBezTo>
                    <a:pt x="476" y="187"/>
                    <a:pt x="486" y="196"/>
                    <a:pt x="494" y="209"/>
                  </a:cubicBezTo>
                  <a:cubicBezTo>
                    <a:pt x="498" y="216"/>
                    <a:pt x="502" y="228"/>
                    <a:pt x="504" y="243"/>
                  </a:cubicBezTo>
                  <a:cubicBezTo>
                    <a:pt x="505" y="249"/>
                    <a:pt x="507" y="265"/>
                    <a:pt x="508" y="293"/>
                  </a:cubicBezTo>
                  <a:cubicBezTo>
                    <a:pt x="510" y="311"/>
                    <a:pt x="512" y="322"/>
                    <a:pt x="514" y="328"/>
                  </a:cubicBezTo>
                  <a:cubicBezTo>
                    <a:pt x="515" y="332"/>
                    <a:pt x="517" y="336"/>
                    <a:pt x="520" y="341"/>
                  </a:cubicBezTo>
                  <a:lnTo>
                    <a:pt x="446" y="341"/>
                  </a:lnTo>
                  <a:cubicBezTo>
                    <a:pt x="444" y="335"/>
                    <a:pt x="442" y="329"/>
                    <a:pt x="441" y="322"/>
                  </a:cubicBezTo>
                  <a:cubicBezTo>
                    <a:pt x="441" y="318"/>
                    <a:pt x="440" y="303"/>
                    <a:pt x="438" y="279"/>
                  </a:cubicBezTo>
                  <a:cubicBezTo>
                    <a:pt x="436" y="256"/>
                    <a:pt x="433" y="240"/>
                    <a:pt x="429" y="233"/>
                  </a:cubicBezTo>
                  <a:cubicBezTo>
                    <a:pt x="424" y="222"/>
                    <a:pt x="417" y="215"/>
                    <a:pt x="407" y="212"/>
                  </a:cubicBezTo>
                  <a:cubicBezTo>
                    <a:pt x="402" y="211"/>
                    <a:pt x="394" y="210"/>
                    <a:pt x="385" y="210"/>
                  </a:cubicBezTo>
                  <a:lnTo>
                    <a:pt x="344" y="210"/>
                  </a:lnTo>
                  <a:lnTo>
                    <a:pt x="344" y="341"/>
                  </a:lnTo>
                  <a:lnTo>
                    <a:pt x="273" y="341"/>
                  </a:lnTo>
                  <a:close/>
                  <a:moveTo>
                    <a:pt x="573" y="341"/>
                  </a:moveTo>
                  <a:lnTo>
                    <a:pt x="573" y="8"/>
                  </a:lnTo>
                  <a:lnTo>
                    <a:pt x="645" y="8"/>
                  </a:lnTo>
                  <a:lnTo>
                    <a:pt x="645" y="279"/>
                  </a:lnTo>
                  <a:lnTo>
                    <a:pt x="775" y="279"/>
                  </a:lnTo>
                  <a:lnTo>
                    <a:pt x="775" y="341"/>
                  </a:lnTo>
                  <a:lnTo>
                    <a:pt x="573" y="341"/>
                  </a:lnTo>
                  <a:close/>
                  <a:moveTo>
                    <a:pt x="818" y="341"/>
                  </a:moveTo>
                  <a:lnTo>
                    <a:pt x="818" y="8"/>
                  </a:lnTo>
                  <a:lnTo>
                    <a:pt x="1031" y="8"/>
                  </a:lnTo>
                  <a:lnTo>
                    <a:pt x="1031" y="69"/>
                  </a:lnTo>
                  <a:lnTo>
                    <a:pt x="890" y="69"/>
                  </a:lnTo>
                  <a:lnTo>
                    <a:pt x="890" y="140"/>
                  </a:lnTo>
                  <a:lnTo>
                    <a:pt x="1018" y="140"/>
                  </a:lnTo>
                  <a:lnTo>
                    <a:pt x="1018" y="198"/>
                  </a:lnTo>
                  <a:lnTo>
                    <a:pt x="890" y="198"/>
                  </a:lnTo>
                  <a:lnTo>
                    <a:pt x="890" y="280"/>
                  </a:lnTo>
                  <a:lnTo>
                    <a:pt x="1034" y="280"/>
                  </a:lnTo>
                  <a:lnTo>
                    <a:pt x="1034" y="341"/>
                  </a:lnTo>
                  <a:lnTo>
                    <a:pt x="818" y="341"/>
                  </a:lnTo>
                  <a:close/>
                  <a:moveTo>
                    <a:pt x="1162" y="284"/>
                  </a:moveTo>
                  <a:lnTo>
                    <a:pt x="1201" y="284"/>
                  </a:lnTo>
                  <a:cubicBezTo>
                    <a:pt x="1221" y="284"/>
                    <a:pt x="1235" y="280"/>
                    <a:pt x="1243" y="274"/>
                  </a:cubicBezTo>
                  <a:cubicBezTo>
                    <a:pt x="1253" y="265"/>
                    <a:pt x="1259" y="253"/>
                    <a:pt x="1259" y="238"/>
                  </a:cubicBezTo>
                  <a:cubicBezTo>
                    <a:pt x="1259" y="219"/>
                    <a:pt x="1252" y="206"/>
                    <a:pt x="1238" y="199"/>
                  </a:cubicBezTo>
                  <a:cubicBezTo>
                    <a:pt x="1230" y="194"/>
                    <a:pt x="1216" y="192"/>
                    <a:pt x="1198" y="192"/>
                  </a:cubicBezTo>
                  <a:lnTo>
                    <a:pt x="1162" y="192"/>
                  </a:lnTo>
                  <a:lnTo>
                    <a:pt x="1162" y="284"/>
                  </a:lnTo>
                  <a:close/>
                  <a:moveTo>
                    <a:pt x="1162" y="142"/>
                  </a:moveTo>
                  <a:lnTo>
                    <a:pt x="1194" y="142"/>
                  </a:lnTo>
                  <a:cubicBezTo>
                    <a:pt x="1212" y="142"/>
                    <a:pt x="1224" y="140"/>
                    <a:pt x="1232" y="134"/>
                  </a:cubicBezTo>
                  <a:cubicBezTo>
                    <a:pt x="1242" y="127"/>
                    <a:pt x="1247" y="116"/>
                    <a:pt x="1247" y="102"/>
                  </a:cubicBezTo>
                  <a:cubicBezTo>
                    <a:pt x="1247" y="87"/>
                    <a:pt x="1241" y="76"/>
                    <a:pt x="1228" y="70"/>
                  </a:cubicBezTo>
                  <a:cubicBezTo>
                    <a:pt x="1222" y="66"/>
                    <a:pt x="1210" y="64"/>
                    <a:pt x="1194" y="64"/>
                  </a:cubicBezTo>
                  <a:lnTo>
                    <a:pt x="1162" y="64"/>
                  </a:lnTo>
                  <a:lnTo>
                    <a:pt x="1162" y="142"/>
                  </a:lnTo>
                  <a:close/>
                  <a:moveTo>
                    <a:pt x="1091" y="341"/>
                  </a:moveTo>
                  <a:lnTo>
                    <a:pt x="1091" y="8"/>
                  </a:lnTo>
                  <a:lnTo>
                    <a:pt x="1209" y="8"/>
                  </a:lnTo>
                  <a:cubicBezTo>
                    <a:pt x="1233" y="8"/>
                    <a:pt x="1251" y="10"/>
                    <a:pt x="1264" y="14"/>
                  </a:cubicBezTo>
                  <a:cubicBezTo>
                    <a:pt x="1283" y="21"/>
                    <a:pt x="1296" y="31"/>
                    <a:pt x="1305" y="46"/>
                  </a:cubicBezTo>
                  <a:cubicBezTo>
                    <a:pt x="1313" y="59"/>
                    <a:pt x="1317" y="73"/>
                    <a:pt x="1317" y="89"/>
                  </a:cubicBezTo>
                  <a:cubicBezTo>
                    <a:pt x="1317" y="122"/>
                    <a:pt x="1301" y="145"/>
                    <a:pt x="1269" y="160"/>
                  </a:cubicBezTo>
                  <a:cubicBezTo>
                    <a:pt x="1310" y="174"/>
                    <a:pt x="1330" y="201"/>
                    <a:pt x="1330" y="243"/>
                  </a:cubicBezTo>
                  <a:cubicBezTo>
                    <a:pt x="1330" y="279"/>
                    <a:pt x="1317" y="306"/>
                    <a:pt x="1289" y="324"/>
                  </a:cubicBezTo>
                  <a:cubicBezTo>
                    <a:pt x="1272" y="335"/>
                    <a:pt x="1249" y="341"/>
                    <a:pt x="1221" y="341"/>
                  </a:cubicBezTo>
                  <a:lnTo>
                    <a:pt x="1091" y="341"/>
                  </a:lnTo>
                  <a:close/>
                  <a:moveTo>
                    <a:pt x="1382" y="341"/>
                  </a:moveTo>
                  <a:lnTo>
                    <a:pt x="1382" y="8"/>
                  </a:lnTo>
                  <a:lnTo>
                    <a:pt x="1595" y="8"/>
                  </a:lnTo>
                  <a:lnTo>
                    <a:pt x="1595" y="69"/>
                  </a:lnTo>
                  <a:lnTo>
                    <a:pt x="1454" y="69"/>
                  </a:lnTo>
                  <a:lnTo>
                    <a:pt x="1454" y="140"/>
                  </a:lnTo>
                  <a:lnTo>
                    <a:pt x="1583" y="140"/>
                  </a:lnTo>
                  <a:lnTo>
                    <a:pt x="1583" y="198"/>
                  </a:lnTo>
                  <a:lnTo>
                    <a:pt x="1454" y="198"/>
                  </a:lnTo>
                  <a:lnTo>
                    <a:pt x="1454" y="280"/>
                  </a:lnTo>
                  <a:lnTo>
                    <a:pt x="1598" y="280"/>
                  </a:lnTo>
                  <a:lnTo>
                    <a:pt x="1598" y="341"/>
                  </a:lnTo>
                  <a:lnTo>
                    <a:pt x="1382" y="341"/>
                  </a:lnTo>
                  <a:close/>
                  <a:moveTo>
                    <a:pt x="1655" y="341"/>
                  </a:moveTo>
                  <a:lnTo>
                    <a:pt x="1655" y="8"/>
                  </a:lnTo>
                  <a:lnTo>
                    <a:pt x="1727" y="8"/>
                  </a:lnTo>
                  <a:lnTo>
                    <a:pt x="1831" y="222"/>
                  </a:lnTo>
                  <a:lnTo>
                    <a:pt x="1831" y="8"/>
                  </a:lnTo>
                  <a:lnTo>
                    <a:pt x="1900" y="8"/>
                  </a:lnTo>
                  <a:lnTo>
                    <a:pt x="1900" y="341"/>
                  </a:lnTo>
                  <a:lnTo>
                    <a:pt x="1828" y="341"/>
                  </a:lnTo>
                  <a:lnTo>
                    <a:pt x="1723" y="127"/>
                  </a:lnTo>
                  <a:lnTo>
                    <a:pt x="1723" y="341"/>
                  </a:lnTo>
                  <a:lnTo>
                    <a:pt x="1655" y="341"/>
                  </a:lnTo>
                  <a:close/>
                  <a:moveTo>
                    <a:pt x="2030" y="269"/>
                  </a:moveTo>
                  <a:lnTo>
                    <a:pt x="2030" y="325"/>
                  </a:lnTo>
                  <a:cubicBezTo>
                    <a:pt x="2030" y="347"/>
                    <a:pt x="2027" y="364"/>
                    <a:pt x="2021" y="377"/>
                  </a:cubicBezTo>
                  <a:cubicBezTo>
                    <a:pt x="2016" y="388"/>
                    <a:pt x="2006" y="398"/>
                    <a:pt x="1992" y="407"/>
                  </a:cubicBezTo>
                  <a:cubicBezTo>
                    <a:pt x="1982" y="413"/>
                    <a:pt x="1970" y="417"/>
                    <a:pt x="1957" y="419"/>
                  </a:cubicBezTo>
                  <a:lnTo>
                    <a:pt x="1957" y="384"/>
                  </a:lnTo>
                  <a:cubicBezTo>
                    <a:pt x="1967" y="381"/>
                    <a:pt x="1975" y="376"/>
                    <a:pt x="1980" y="367"/>
                  </a:cubicBezTo>
                  <a:cubicBezTo>
                    <a:pt x="1985" y="360"/>
                    <a:pt x="1988" y="351"/>
                    <a:pt x="1988" y="341"/>
                  </a:cubicBezTo>
                  <a:lnTo>
                    <a:pt x="1957" y="341"/>
                  </a:lnTo>
                  <a:lnTo>
                    <a:pt x="1957" y="269"/>
                  </a:lnTo>
                  <a:lnTo>
                    <a:pt x="2030" y="269"/>
                  </a:lnTo>
                  <a:close/>
                  <a:moveTo>
                    <a:pt x="2153" y="8"/>
                  </a:moveTo>
                  <a:lnTo>
                    <a:pt x="2225" y="8"/>
                  </a:lnTo>
                  <a:lnTo>
                    <a:pt x="2265" y="236"/>
                  </a:lnTo>
                  <a:lnTo>
                    <a:pt x="2308" y="8"/>
                  </a:lnTo>
                  <a:lnTo>
                    <a:pt x="2376" y="8"/>
                  </a:lnTo>
                  <a:lnTo>
                    <a:pt x="2418" y="236"/>
                  </a:lnTo>
                  <a:lnTo>
                    <a:pt x="2459" y="8"/>
                  </a:lnTo>
                  <a:lnTo>
                    <a:pt x="2530" y="8"/>
                  </a:lnTo>
                  <a:lnTo>
                    <a:pt x="2455" y="341"/>
                  </a:lnTo>
                  <a:lnTo>
                    <a:pt x="2383" y="341"/>
                  </a:lnTo>
                  <a:lnTo>
                    <a:pt x="2341" y="114"/>
                  </a:lnTo>
                  <a:lnTo>
                    <a:pt x="2300" y="341"/>
                  </a:lnTo>
                  <a:lnTo>
                    <a:pt x="2228" y="341"/>
                  </a:lnTo>
                  <a:lnTo>
                    <a:pt x="2153" y="8"/>
                  </a:lnTo>
                  <a:close/>
                  <a:moveTo>
                    <a:pt x="2634" y="212"/>
                  </a:moveTo>
                  <a:lnTo>
                    <a:pt x="2698" y="212"/>
                  </a:lnTo>
                  <a:lnTo>
                    <a:pt x="2666" y="97"/>
                  </a:lnTo>
                  <a:lnTo>
                    <a:pt x="2634" y="212"/>
                  </a:lnTo>
                  <a:close/>
                  <a:moveTo>
                    <a:pt x="2630" y="8"/>
                  </a:moveTo>
                  <a:lnTo>
                    <a:pt x="2703" y="8"/>
                  </a:lnTo>
                  <a:lnTo>
                    <a:pt x="2808" y="341"/>
                  </a:lnTo>
                  <a:lnTo>
                    <a:pt x="2734" y="341"/>
                  </a:lnTo>
                  <a:lnTo>
                    <a:pt x="2713" y="266"/>
                  </a:lnTo>
                  <a:lnTo>
                    <a:pt x="2618" y="266"/>
                  </a:lnTo>
                  <a:lnTo>
                    <a:pt x="2597" y="341"/>
                  </a:lnTo>
                  <a:lnTo>
                    <a:pt x="2524" y="341"/>
                  </a:lnTo>
                  <a:lnTo>
                    <a:pt x="2630" y="8"/>
                  </a:lnTo>
                  <a:close/>
                  <a:moveTo>
                    <a:pt x="2824" y="243"/>
                  </a:moveTo>
                  <a:lnTo>
                    <a:pt x="2896" y="243"/>
                  </a:lnTo>
                  <a:cubicBezTo>
                    <a:pt x="2898" y="256"/>
                    <a:pt x="2901" y="266"/>
                    <a:pt x="2905" y="272"/>
                  </a:cubicBezTo>
                  <a:cubicBezTo>
                    <a:pt x="2913" y="285"/>
                    <a:pt x="2925" y="292"/>
                    <a:pt x="2941" y="292"/>
                  </a:cubicBezTo>
                  <a:cubicBezTo>
                    <a:pt x="2956" y="292"/>
                    <a:pt x="2967" y="287"/>
                    <a:pt x="2974" y="279"/>
                  </a:cubicBezTo>
                  <a:cubicBezTo>
                    <a:pt x="2981" y="271"/>
                    <a:pt x="2985" y="262"/>
                    <a:pt x="2985" y="250"/>
                  </a:cubicBezTo>
                  <a:cubicBezTo>
                    <a:pt x="2985" y="238"/>
                    <a:pt x="2979" y="227"/>
                    <a:pt x="2968" y="218"/>
                  </a:cubicBezTo>
                  <a:cubicBezTo>
                    <a:pt x="2963" y="213"/>
                    <a:pt x="2956" y="210"/>
                    <a:pt x="2948" y="206"/>
                  </a:cubicBezTo>
                  <a:cubicBezTo>
                    <a:pt x="2946" y="205"/>
                    <a:pt x="2938" y="202"/>
                    <a:pt x="2924" y="197"/>
                  </a:cubicBezTo>
                  <a:cubicBezTo>
                    <a:pt x="2897" y="188"/>
                    <a:pt x="2877" y="178"/>
                    <a:pt x="2865" y="168"/>
                  </a:cubicBezTo>
                  <a:cubicBezTo>
                    <a:pt x="2840" y="149"/>
                    <a:pt x="2828" y="124"/>
                    <a:pt x="2828" y="93"/>
                  </a:cubicBezTo>
                  <a:cubicBezTo>
                    <a:pt x="2828" y="66"/>
                    <a:pt x="2837" y="45"/>
                    <a:pt x="2854" y="28"/>
                  </a:cubicBezTo>
                  <a:cubicBezTo>
                    <a:pt x="2872" y="9"/>
                    <a:pt x="2899" y="0"/>
                    <a:pt x="2932" y="0"/>
                  </a:cubicBezTo>
                  <a:cubicBezTo>
                    <a:pt x="2974" y="0"/>
                    <a:pt x="3005" y="14"/>
                    <a:pt x="3026" y="43"/>
                  </a:cubicBezTo>
                  <a:cubicBezTo>
                    <a:pt x="3035" y="56"/>
                    <a:pt x="3042" y="74"/>
                    <a:pt x="3045" y="95"/>
                  </a:cubicBezTo>
                  <a:lnTo>
                    <a:pt x="2975" y="95"/>
                  </a:lnTo>
                  <a:cubicBezTo>
                    <a:pt x="2973" y="83"/>
                    <a:pt x="2969" y="73"/>
                    <a:pt x="2963" y="67"/>
                  </a:cubicBezTo>
                  <a:cubicBezTo>
                    <a:pt x="2955" y="60"/>
                    <a:pt x="2945" y="57"/>
                    <a:pt x="2931" y="57"/>
                  </a:cubicBezTo>
                  <a:cubicBezTo>
                    <a:pt x="2920" y="57"/>
                    <a:pt x="2911" y="60"/>
                    <a:pt x="2905" y="65"/>
                  </a:cubicBezTo>
                  <a:cubicBezTo>
                    <a:pt x="2898" y="71"/>
                    <a:pt x="2894" y="80"/>
                    <a:pt x="2894" y="91"/>
                  </a:cubicBezTo>
                  <a:cubicBezTo>
                    <a:pt x="2894" y="103"/>
                    <a:pt x="2900" y="113"/>
                    <a:pt x="2911" y="121"/>
                  </a:cubicBezTo>
                  <a:cubicBezTo>
                    <a:pt x="2919" y="127"/>
                    <a:pt x="2935" y="134"/>
                    <a:pt x="2959" y="142"/>
                  </a:cubicBezTo>
                  <a:cubicBezTo>
                    <a:pt x="2987" y="151"/>
                    <a:pt x="3009" y="161"/>
                    <a:pt x="3024" y="174"/>
                  </a:cubicBezTo>
                  <a:cubicBezTo>
                    <a:pt x="3047" y="191"/>
                    <a:pt x="3058" y="215"/>
                    <a:pt x="3058" y="246"/>
                  </a:cubicBezTo>
                  <a:cubicBezTo>
                    <a:pt x="3058" y="276"/>
                    <a:pt x="3048" y="301"/>
                    <a:pt x="3027" y="319"/>
                  </a:cubicBezTo>
                  <a:cubicBezTo>
                    <a:pt x="3005" y="339"/>
                    <a:pt x="2976" y="349"/>
                    <a:pt x="2940" y="349"/>
                  </a:cubicBezTo>
                  <a:cubicBezTo>
                    <a:pt x="2897" y="349"/>
                    <a:pt x="2865" y="333"/>
                    <a:pt x="2844" y="300"/>
                  </a:cubicBezTo>
                  <a:cubicBezTo>
                    <a:pt x="2833" y="284"/>
                    <a:pt x="2826" y="265"/>
                    <a:pt x="2824" y="243"/>
                  </a:cubicBezTo>
                  <a:close/>
                  <a:moveTo>
                    <a:pt x="3331" y="341"/>
                  </a:moveTo>
                  <a:lnTo>
                    <a:pt x="3251" y="341"/>
                  </a:lnTo>
                  <a:lnTo>
                    <a:pt x="3160" y="8"/>
                  </a:lnTo>
                  <a:lnTo>
                    <a:pt x="3235" y="8"/>
                  </a:lnTo>
                  <a:lnTo>
                    <a:pt x="3293" y="248"/>
                  </a:lnTo>
                  <a:lnTo>
                    <a:pt x="3350" y="8"/>
                  </a:lnTo>
                  <a:lnTo>
                    <a:pt x="3423" y="8"/>
                  </a:lnTo>
                  <a:lnTo>
                    <a:pt x="3331" y="341"/>
                  </a:lnTo>
                  <a:close/>
                  <a:moveTo>
                    <a:pt x="3459" y="341"/>
                  </a:moveTo>
                  <a:lnTo>
                    <a:pt x="3459" y="8"/>
                  </a:lnTo>
                  <a:lnTo>
                    <a:pt x="3672" y="8"/>
                  </a:lnTo>
                  <a:lnTo>
                    <a:pt x="3672" y="69"/>
                  </a:lnTo>
                  <a:lnTo>
                    <a:pt x="3530" y="69"/>
                  </a:lnTo>
                  <a:lnTo>
                    <a:pt x="3530" y="140"/>
                  </a:lnTo>
                  <a:lnTo>
                    <a:pt x="3659" y="140"/>
                  </a:lnTo>
                  <a:lnTo>
                    <a:pt x="3659" y="198"/>
                  </a:lnTo>
                  <a:lnTo>
                    <a:pt x="3530" y="198"/>
                  </a:lnTo>
                  <a:lnTo>
                    <a:pt x="3530" y="280"/>
                  </a:lnTo>
                  <a:lnTo>
                    <a:pt x="3675" y="280"/>
                  </a:lnTo>
                  <a:lnTo>
                    <a:pt x="3675" y="341"/>
                  </a:lnTo>
                  <a:lnTo>
                    <a:pt x="3459" y="341"/>
                  </a:lnTo>
                  <a:close/>
                  <a:moveTo>
                    <a:pt x="3803" y="156"/>
                  </a:moveTo>
                  <a:lnTo>
                    <a:pt x="3842" y="156"/>
                  </a:lnTo>
                  <a:cubicBezTo>
                    <a:pt x="3864" y="156"/>
                    <a:pt x="3879" y="151"/>
                    <a:pt x="3887" y="142"/>
                  </a:cubicBezTo>
                  <a:cubicBezTo>
                    <a:pt x="3894" y="134"/>
                    <a:pt x="3897" y="123"/>
                    <a:pt x="3897" y="109"/>
                  </a:cubicBezTo>
                  <a:cubicBezTo>
                    <a:pt x="3897" y="92"/>
                    <a:pt x="3892" y="79"/>
                    <a:pt x="3880" y="71"/>
                  </a:cubicBezTo>
                  <a:cubicBezTo>
                    <a:pt x="3873" y="67"/>
                    <a:pt x="3861" y="64"/>
                    <a:pt x="3844" y="64"/>
                  </a:cubicBezTo>
                  <a:lnTo>
                    <a:pt x="3803" y="64"/>
                  </a:lnTo>
                  <a:lnTo>
                    <a:pt x="3803" y="156"/>
                  </a:lnTo>
                  <a:close/>
                  <a:moveTo>
                    <a:pt x="3732" y="341"/>
                  </a:moveTo>
                  <a:lnTo>
                    <a:pt x="3732" y="8"/>
                  </a:lnTo>
                  <a:lnTo>
                    <a:pt x="3860" y="8"/>
                  </a:lnTo>
                  <a:cubicBezTo>
                    <a:pt x="3893" y="8"/>
                    <a:pt x="3919" y="15"/>
                    <a:pt x="3937" y="30"/>
                  </a:cubicBezTo>
                  <a:cubicBezTo>
                    <a:pt x="3958" y="46"/>
                    <a:pt x="3969" y="70"/>
                    <a:pt x="3969" y="101"/>
                  </a:cubicBezTo>
                  <a:cubicBezTo>
                    <a:pt x="3969" y="126"/>
                    <a:pt x="3962" y="147"/>
                    <a:pt x="3947" y="164"/>
                  </a:cubicBezTo>
                  <a:cubicBezTo>
                    <a:pt x="3940" y="172"/>
                    <a:pt x="3932" y="178"/>
                    <a:pt x="3921" y="183"/>
                  </a:cubicBezTo>
                  <a:cubicBezTo>
                    <a:pt x="3935" y="187"/>
                    <a:pt x="3945" y="196"/>
                    <a:pt x="3953" y="209"/>
                  </a:cubicBezTo>
                  <a:cubicBezTo>
                    <a:pt x="3957" y="216"/>
                    <a:pt x="3961" y="228"/>
                    <a:pt x="3963" y="243"/>
                  </a:cubicBezTo>
                  <a:cubicBezTo>
                    <a:pt x="3964" y="249"/>
                    <a:pt x="3966" y="265"/>
                    <a:pt x="3967" y="293"/>
                  </a:cubicBezTo>
                  <a:cubicBezTo>
                    <a:pt x="3969" y="311"/>
                    <a:pt x="3971" y="322"/>
                    <a:pt x="3973" y="328"/>
                  </a:cubicBezTo>
                  <a:cubicBezTo>
                    <a:pt x="3974" y="332"/>
                    <a:pt x="3976" y="336"/>
                    <a:pt x="3979" y="341"/>
                  </a:cubicBezTo>
                  <a:lnTo>
                    <a:pt x="3905" y="341"/>
                  </a:lnTo>
                  <a:cubicBezTo>
                    <a:pt x="3903" y="335"/>
                    <a:pt x="3901" y="329"/>
                    <a:pt x="3900" y="322"/>
                  </a:cubicBezTo>
                  <a:cubicBezTo>
                    <a:pt x="3900" y="318"/>
                    <a:pt x="3899" y="303"/>
                    <a:pt x="3897" y="279"/>
                  </a:cubicBezTo>
                  <a:cubicBezTo>
                    <a:pt x="3895" y="256"/>
                    <a:pt x="3892" y="240"/>
                    <a:pt x="3888" y="233"/>
                  </a:cubicBezTo>
                  <a:cubicBezTo>
                    <a:pt x="3883" y="222"/>
                    <a:pt x="3876" y="215"/>
                    <a:pt x="3866" y="212"/>
                  </a:cubicBezTo>
                  <a:cubicBezTo>
                    <a:pt x="3861" y="211"/>
                    <a:pt x="3853" y="210"/>
                    <a:pt x="3844" y="210"/>
                  </a:cubicBezTo>
                  <a:lnTo>
                    <a:pt x="3803" y="210"/>
                  </a:lnTo>
                  <a:lnTo>
                    <a:pt x="3803" y="341"/>
                  </a:lnTo>
                  <a:lnTo>
                    <a:pt x="3732" y="341"/>
                  </a:lnTo>
                  <a:close/>
                  <a:moveTo>
                    <a:pt x="4103" y="284"/>
                  </a:moveTo>
                  <a:lnTo>
                    <a:pt x="4142" y="284"/>
                  </a:lnTo>
                  <a:cubicBezTo>
                    <a:pt x="4162" y="284"/>
                    <a:pt x="4176" y="280"/>
                    <a:pt x="4184" y="274"/>
                  </a:cubicBezTo>
                  <a:cubicBezTo>
                    <a:pt x="4195" y="265"/>
                    <a:pt x="4200" y="253"/>
                    <a:pt x="4200" y="238"/>
                  </a:cubicBezTo>
                  <a:cubicBezTo>
                    <a:pt x="4200" y="219"/>
                    <a:pt x="4193" y="206"/>
                    <a:pt x="4179" y="199"/>
                  </a:cubicBezTo>
                  <a:cubicBezTo>
                    <a:pt x="4171" y="194"/>
                    <a:pt x="4158" y="192"/>
                    <a:pt x="4139" y="192"/>
                  </a:cubicBezTo>
                  <a:lnTo>
                    <a:pt x="4103" y="192"/>
                  </a:lnTo>
                  <a:lnTo>
                    <a:pt x="4103" y="284"/>
                  </a:lnTo>
                  <a:close/>
                  <a:moveTo>
                    <a:pt x="4103" y="142"/>
                  </a:moveTo>
                  <a:lnTo>
                    <a:pt x="4135" y="142"/>
                  </a:lnTo>
                  <a:cubicBezTo>
                    <a:pt x="4153" y="142"/>
                    <a:pt x="4165" y="140"/>
                    <a:pt x="4173" y="134"/>
                  </a:cubicBezTo>
                  <a:cubicBezTo>
                    <a:pt x="4183" y="127"/>
                    <a:pt x="4188" y="116"/>
                    <a:pt x="4188" y="102"/>
                  </a:cubicBezTo>
                  <a:cubicBezTo>
                    <a:pt x="4188" y="87"/>
                    <a:pt x="4182" y="76"/>
                    <a:pt x="4170" y="70"/>
                  </a:cubicBezTo>
                  <a:cubicBezTo>
                    <a:pt x="4163" y="66"/>
                    <a:pt x="4152" y="64"/>
                    <a:pt x="4135" y="64"/>
                  </a:cubicBezTo>
                  <a:lnTo>
                    <a:pt x="4103" y="64"/>
                  </a:lnTo>
                  <a:lnTo>
                    <a:pt x="4103" y="142"/>
                  </a:lnTo>
                  <a:close/>
                  <a:moveTo>
                    <a:pt x="4032" y="341"/>
                  </a:moveTo>
                  <a:lnTo>
                    <a:pt x="4032" y="8"/>
                  </a:lnTo>
                  <a:lnTo>
                    <a:pt x="4151" y="8"/>
                  </a:lnTo>
                  <a:cubicBezTo>
                    <a:pt x="4174" y="8"/>
                    <a:pt x="4193" y="10"/>
                    <a:pt x="4205" y="14"/>
                  </a:cubicBezTo>
                  <a:cubicBezTo>
                    <a:pt x="4224" y="21"/>
                    <a:pt x="4238" y="31"/>
                    <a:pt x="4247" y="46"/>
                  </a:cubicBezTo>
                  <a:cubicBezTo>
                    <a:pt x="4255" y="59"/>
                    <a:pt x="4259" y="73"/>
                    <a:pt x="4259" y="89"/>
                  </a:cubicBezTo>
                  <a:cubicBezTo>
                    <a:pt x="4259" y="122"/>
                    <a:pt x="4243" y="145"/>
                    <a:pt x="4211" y="160"/>
                  </a:cubicBezTo>
                  <a:cubicBezTo>
                    <a:pt x="4251" y="174"/>
                    <a:pt x="4272" y="201"/>
                    <a:pt x="4272" y="243"/>
                  </a:cubicBezTo>
                  <a:cubicBezTo>
                    <a:pt x="4272" y="279"/>
                    <a:pt x="4258" y="306"/>
                    <a:pt x="4231" y="324"/>
                  </a:cubicBezTo>
                  <a:cubicBezTo>
                    <a:pt x="4214" y="335"/>
                    <a:pt x="4191" y="341"/>
                    <a:pt x="4162" y="341"/>
                  </a:cubicBezTo>
                  <a:lnTo>
                    <a:pt x="4032" y="341"/>
                  </a:lnTo>
                  <a:close/>
                  <a:moveTo>
                    <a:pt x="4323" y="341"/>
                  </a:moveTo>
                  <a:lnTo>
                    <a:pt x="4323" y="8"/>
                  </a:lnTo>
                  <a:lnTo>
                    <a:pt x="4395" y="8"/>
                  </a:lnTo>
                  <a:lnTo>
                    <a:pt x="4395" y="341"/>
                  </a:lnTo>
                  <a:lnTo>
                    <a:pt x="4323" y="341"/>
                  </a:lnTo>
                  <a:close/>
                  <a:moveTo>
                    <a:pt x="4460" y="341"/>
                  </a:moveTo>
                  <a:lnTo>
                    <a:pt x="4460" y="8"/>
                  </a:lnTo>
                  <a:lnTo>
                    <a:pt x="4532" y="8"/>
                  </a:lnTo>
                  <a:lnTo>
                    <a:pt x="4637" y="222"/>
                  </a:lnTo>
                  <a:lnTo>
                    <a:pt x="4637" y="8"/>
                  </a:lnTo>
                  <a:lnTo>
                    <a:pt x="4705" y="8"/>
                  </a:lnTo>
                  <a:lnTo>
                    <a:pt x="4705" y="341"/>
                  </a:lnTo>
                  <a:lnTo>
                    <a:pt x="4634" y="341"/>
                  </a:lnTo>
                  <a:lnTo>
                    <a:pt x="4528" y="127"/>
                  </a:lnTo>
                  <a:lnTo>
                    <a:pt x="4528" y="341"/>
                  </a:lnTo>
                  <a:lnTo>
                    <a:pt x="4460" y="341"/>
                  </a:lnTo>
                  <a:close/>
                  <a:moveTo>
                    <a:pt x="4842" y="280"/>
                  </a:moveTo>
                  <a:lnTo>
                    <a:pt x="4874" y="280"/>
                  </a:lnTo>
                  <a:cubicBezTo>
                    <a:pt x="4899" y="280"/>
                    <a:pt x="4918" y="274"/>
                    <a:pt x="4929" y="262"/>
                  </a:cubicBezTo>
                  <a:cubicBezTo>
                    <a:pt x="4947" y="243"/>
                    <a:pt x="4956" y="213"/>
                    <a:pt x="4956" y="173"/>
                  </a:cubicBezTo>
                  <a:cubicBezTo>
                    <a:pt x="4956" y="139"/>
                    <a:pt x="4948" y="113"/>
                    <a:pt x="4933" y="94"/>
                  </a:cubicBezTo>
                  <a:cubicBezTo>
                    <a:pt x="4920" y="77"/>
                    <a:pt x="4900" y="69"/>
                    <a:pt x="4872" y="69"/>
                  </a:cubicBezTo>
                  <a:lnTo>
                    <a:pt x="4842" y="69"/>
                  </a:lnTo>
                  <a:lnTo>
                    <a:pt x="4842" y="280"/>
                  </a:lnTo>
                  <a:close/>
                  <a:moveTo>
                    <a:pt x="4770" y="341"/>
                  </a:moveTo>
                  <a:lnTo>
                    <a:pt x="4770" y="8"/>
                  </a:lnTo>
                  <a:lnTo>
                    <a:pt x="4873" y="8"/>
                  </a:lnTo>
                  <a:cubicBezTo>
                    <a:pt x="4918" y="8"/>
                    <a:pt x="4954" y="20"/>
                    <a:pt x="4980" y="44"/>
                  </a:cubicBezTo>
                  <a:cubicBezTo>
                    <a:pt x="5011" y="73"/>
                    <a:pt x="5027" y="116"/>
                    <a:pt x="5027" y="174"/>
                  </a:cubicBezTo>
                  <a:cubicBezTo>
                    <a:pt x="5027" y="229"/>
                    <a:pt x="5012" y="272"/>
                    <a:pt x="4982" y="302"/>
                  </a:cubicBezTo>
                  <a:cubicBezTo>
                    <a:pt x="4966" y="319"/>
                    <a:pt x="4947" y="330"/>
                    <a:pt x="4926" y="335"/>
                  </a:cubicBezTo>
                  <a:cubicBezTo>
                    <a:pt x="4911" y="339"/>
                    <a:pt x="4893" y="341"/>
                    <a:pt x="4873" y="341"/>
                  </a:cubicBezTo>
                  <a:lnTo>
                    <a:pt x="4770" y="341"/>
                  </a:lnTo>
                  <a:close/>
                  <a:moveTo>
                    <a:pt x="5078" y="341"/>
                  </a:moveTo>
                  <a:lnTo>
                    <a:pt x="5078" y="8"/>
                  </a:lnTo>
                  <a:lnTo>
                    <a:pt x="5291" y="8"/>
                  </a:lnTo>
                  <a:lnTo>
                    <a:pt x="5291" y="69"/>
                  </a:lnTo>
                  <a:lnTo>
                    <a:pt x="5150" y="69"/>
                  </a:lnTo>
                  <a:lnTo>
                    <a:pt x="5150" y="140"/>
                  </a:lnTo>
                  <a:lnTo>
                    <a:pt x="5278" y="140"/>
                  </a:lnTo>
                  <a:lnTo>
                    <a:pt x="5278" y="198"/>
                  </a:lnTo>
                  <a:lnTo>
                    <a:pt x="5150" y="198"/>
                  </a:lnTo>
                  <a:lnTo>
                    <a:pt x="5150" y="280"/>
                  </a:lnTo>
                  <a:lnTo>
                    <a:pt x="5294" y="280"/>
                  </a:lnTo>
                  <a:lnTo>
                    <a:pt x="5294" y="341"/>
                  </a:lnTo>
                  <a:lnTo>
                    <a:pt x="5078" y="341"/>
                  </a:lnTo>
                  <a:close/>
                  <a:moveTo>
                    <a:pt x="5410" y="341"/>
                  </a:moveTo>
                  <a:lnTo>
                    <a:pt x="5410" y="69"/>
                  </a:lnTo>
                  <a:lnTo>
                    <a:pt x="5329" y="69"/>
                  </a:lnTo>
                  <a:lnTo>
                    <a:pt x="5329" y="8"/>
                  </a:lnTo>
                  <a:lnTo>
                    <a:pt x="5563" y="8"/>
                  </a:lnTo>
                  <a:lnTo>
                    <a:pt x="5563" y="69"/>
                  </a:lnTo>
                  <a:lnTo>
                    <a:pt x="5481" y="69"/>
                  </a:lnTo>
                  <a:lnTo>
                    <a:pt x="5481" y="341"/>
                  </a:lnTo>
                  <a:lnTo>
                    <a:pt x="5410" y="341"/>
                  </a:lnTo>
                  <a:close/>
                  <a:moveTo>
                    <a:pt x="5644" y="269"/>
                  </a:moveTo>
                  <a:lnTo>
                    <a:pt x="5644" y="341"/>
                  </a:lnTo>
                  <a:lnTo>
                    <a:pt x="5571" y="341"/>
                  </a:lnTo>
                  <a:lnTo>
                    <a:pt x="5571" y="269"/>
                  </a:lnTo>
                  <a:lnTo>
                    <a:pt x="5644" y="269"/>
                  </a:lnTo>
                  <a:close/>
                </a:path>
              </a:pathLst>
            </a:custGeom>
            <a:solidFill>
              <a:srgbClr val="E2007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hu-HU"/>
            </a:p>
          </p:txBody>
        </p:sp>
        <p:sp>
          <p:nvSpPr>
            <p:cNvPr id="5127" name="Freeform 5"/>
            <p:cNvSpPr>
              <a:spLocks noChangeAspect="1" noEditPoints="1"/>
            </p:cNvSpPr>
            <p:nvPr userDrawn="1"/>
          </p:nvSpPr>
          <p:spPr bwMode="auto">
            <a:xfrm>
              <a:off x="321317" y="6153149"/>
              <a:ext cx="760793" cy="371475"/>
            </a:xfrm>
            <a:custGeom>
              <a:avLst/>
              <a:gdLst>
                <a:gd name="T0" fmla="*/ 2147483646 w 2731"/>
                <a:gd name="T1" fmla="*/ 2147483646 h 1313"/>
                <a:gd name="T2" fmla="*/ 2147483646 w 2731"/>
                <a:gd name="T3" fmla="*/ 2147483646 h 1313"/>
                <a:gd name="T4" fmla="*/ 2147483646 w 2731"/>
                <a:gd name="T5" fmla="*/ 2147483646 h 1313"/>
                <a:gd name="T6" fmla="*/ 2147483646 w 2731"/>
                <a:gd name="T7" fmla="*/ 2147483646 h 1313"/>
                <a:gd name="T8" fmla="*/ 2147483646 w 2731"/>
                <a:gd name="T9" fmla="*/ 2147483646 h 1313"/>
                <a:gd name="T10" fmla="*/ 2147483646 w 2731"/>
                <a:gd name="T11" fmla="*/ 2147483646 h 1313"/>
                <a:gd name="T12" fmla="*/ 2147483646 w 2731"/>
                <a:gd name="T13" fmla="*/ 2147483646 h 1313"/>
                <a:gd name="T14" fmla="*/ 2147483646 w 2731"/>
                <a:gd name="T15" fmla="*/ 2147483646 h 1313"/>
                <a:gd name="T16" fmla="*/ 2147483646 w 2731"/>
                <a:gd name="T17" fmla="*/ 2147483646 h 1313"/>
                <a:gd name="T18" fmla="*/ 2147483646 w 2731"/>
                <a:gd name="T19" fmla="*/ 2147483646 h 1313"/>
                <a:gd name="T20" fmla="*/ 2147483646 w 2731"/>
                <a:gd name="T21" fmla="*/ 2147483646 h 1313"/>
                <a:gd name="T22" fmla="*/ 2147483646 w 2731"/>
                <a:gd name="T23" fmla="*/ 2147483646 h 1313"/>
                <a:gd name="T24" fmla="*/ 2147483646 w 2731"/>
                <a:gd name="T25" fmla="*/ 2147483646 h 1313"/>
                <a:gd name="T26" fmla="*/ 2147483646 w 2731"/>
                <a:gd name="T27" fmla="*/ 2147483646 h 1313"/>
                <a:gd name="T28" fmla="*/ 2147483646 w 2731"/>
                <a:gd name="T29" fmla="*/ 2147483646 h 1313"/>
                <a:gd name="T30" fmla="*/ 2147483646 w 2731"/>
                <a:gd name="T31" fmla="*/ 2147483646 h 1313"/>
                <a:gd name="T32" fmla="*/ 2147483646 w 2731"/>
                <a:gd name="T33" fmla="*/ 2147483646 h 1313"/>
                <a:gd name="T34" fmla="*/ 2147483646 w 2731"/>
                <a:gd name="T35" fmla="*/ 2147483646 h 1313"/>
                <a:gd name="T36" fmla="*/ 0 w 2731"/>
                <a:gd name="T37" fmla="*/ 2147483646 h 1313"/>
                <a:gd name="T38" fmla="*/ 2147483646 w 2731"/>
                <a:gd name="T39" fmla="*/ 0 h 1313"/>
                <a:gd name="T40" fmla="*/ 2147483646 w 2731"/>
                <a:gd name="T41" fmla="*/ 0 h 1313"/>
                <a:gd name="T42" fmla="*/ 2147483646 w 2731"/>
                <a:gd name="T43" fmla="*/ 2147483646 h 1313"/>
                <a:gd name="T44" fmla="*/ 2147483646 w 2731"/>
                <a:gd name="T45" fmla="*/ 2147483646 h 1313"/>
                <a:gd name="T46" fmla="*/ 2147483646 w 2731"/>
                <a:gd name="T47" fmla="*/ 2147483646 h 1313"/>
                <a:gd name="T48" fmla="*/ 2147483646 w 2731"/>
                <a:gd name="T49" fmla="*/ 2147483646 h 1313"/>
                <a:gd name="T50" fmla="*/ 2147483646 w 2731"/>
                <a:gd name="T51" fmla="*/ 2147483646 h 1313"/>
                <a:gd name="T52" fmla="*/ 2147483646 w 2731"/>
                <a:gd name="T53" fmla="*/ 2147483646 h 1313"/>
                <a:gd name="T54" fmla="*/ 2147483646 w 2731"/>
                <a:gd name="T55" fmla="*/ 2147483646 h 1313"/>
                <a:gd name="T56" fmla="*/ 2147483646 w 2731"/>
                <a:gd name="T57" fmla="*/ 2147483646 h 1313"/>
                <a:gd name="T58" fmla="*/ 2147483646 w 2731"/>
                <a:gd name="T59" fmla="*/ 2147483646 h 1313"/>
                <a:gd name="T60" fmla="*/ 2147483646 w 2731"/>
                <a:gd name="T61" fmla="*/ 2147483646 h 1313"/>
                <a:gd name="T62" fmla="*/ 2147483646 w 2731"/>
                <a:gd name="T63" fmla="*/ 2147483646 h 1313"/>
                <a:gd name="T64" fmla="*/ 2147483646 w 2731"/>
                <a:gd name="T65" fmla="*/ 2147483646 h 1313"/>
                <a:gd name="T66" fmla="*/ 2147483646 w 2731"/>
                <a:gd name="T67" fmla="*/ 2147483646 h 1313"/>
                <a:gd name="T68" fmla="*/ 2147483646 w 2731"/>
                <a:gd name="T69" fmla="*/ 2147483646 h 1313"/>
                <a:gd name="T70" fmla="*/ 2147483646 w 2731"/>
                <a:gd name="T71" fmla="*/ 2147483646 h 1313"/>
                <a:gd name="T72" fmla="*/ 2147483646 w 2731"/>
                <a:gd name="T73" fmla="*/ 2147483646 h 1313"/>
                <a:gd name="T74" fmla="*/ 2147483646 w 2731"/>
                <a:gd name="T75" fmla="*/ 2147483646 h 1313"/>
                <a:gd name="T76" fmla="*/ 2147483646 w 2731"/>
                <a:gd name="T77" fmla="*/ 2147483646 h 1313"/>
                <a:gd name="T78" fmla="*/ 2147483646 w 2731"/>
                <a:gd name="T79" fmla="*/ 2147483646 h 1313"/>
                <a:gd name="T80" fmla="*/ 2147483646 w 2731"/>
                <a:gd name="T81" fmla="*/ 2147483646 h 1313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0" t="0" r="r" b="b"/>
              <a:pathLst>
                <a:path w="2731" h="1313">
                  <a:moveTo>
                    <a:pt x="1" y="604"/>
                  </a:moveTo>
                  <a:lnTo>
                    <a:pt x="274" y="604"/>
                  </a:lnTo>
                  <a:lnTo>
                    <a:pt x="274" y="871"/>
                  </a:lnTo>
                  <a:lnTo>
                    <a:pt x="1" y="871"/>
                  </a:lnTo>
                  <a:lnTo>
                    <a:pt x="1" y="604"/>
                  </a:lnTo>
                  <a:close/>
                  <a:moveTo>
                    <a:pt x="650" y="1032"/>
                  </a:moveTo>
                  <a:cubicBezTo>
                    <a:pt x="650" y="1117"/>
                    <a:pt x="663" y="1171"/>
                    <a:pt x="688" y="1197"/>
                  </a:cubicBezTo>
                  <a:cubicBezTo>
                    <a:pt x="710" y="1218"/>
                    <a:pt x="746" y="1232"/>
                    <a:pt x="797" y="1237"/>
                  </a:cubicBezTo>
                  <a:cubicBezTo>
                    <a:pt x="813" y="1238"/>
                    <a:pt x="838" y="1238"/>
                    <a:pt x="875" y="1238"/>
                  </a:cubicBezTo>
                  <a:lnTo>
                    <a:pt x="875" y="1313"/>
                  </a:lnTo>
                  <a:lnTo>
                    <a:pt x="219" y="1313"/>
                  </a:lnTo>
                  <a:lnTo>
                    <a:pt x="219" y="1238"/>
                  </a:lnTo>
                  <a:cubicBezTo>
                    <a:pt x="271" y="1238"/>
                    <a:pt x="310" y="1236"/>
                    <a:pt x="335" y="1231"/>
                  </a:cubicBezTo>
                  <a:cubicBezTo>
                    <a:pt x="386" y="1221"/>
                    <a:pt x="418" y="1192"/>
                    <a:pt x="431" y="1144"/>
                  </a:cubicBezTo>
                  <a:cubicBezTo>
                    <a:pt x="438" y="1119"/>
                    <a:pt x="442" y="1082"/>
                    <a:pt x="442" y="1032"/>
                  </a:cubicBezTo>
                  <a:lnTo>
                    <a:pt x="442" y="63"/>
                  </a:lnTo>
                  <a:cubicBezTo>
                    <a:pt x="330" y="66"/>
                    <a:pt x="243" y="102"/>
                    <a:pt x="180" y="171"/>
                  </a:cubicBezTo>
                  <a:cubicBezTo>
                    <a:pt x="121" y="238"/>
                    <a:pt x="84" y="339"/>
                    <a:pt x="71" y="475"/>
                  </a:cubicBezTo>
                  <a:lnTo>
                    <a:pt x="0" y="463"/>
                  </a:lnTo>
                  <a:lnTo>
                    <a:pt x="13" y="0"/>
                  </a:lnTo>
                  <a:lnTo>
                    <a:pt x="1081" y="0"/>
                  </a:lnTo>
                  <a:lnTo>
                    <a:pt x="1094" y="463"/>
                  </a:lnTo>
                  <a:lnTo>
                    <a:pt x="1023" y="475"/>
                  </a:lnTo>
                  <a:cubicBezTo>
                    <a:pt x="1010" y="339"/>
                    <a:pt x="973" y="238"/>
                    <a:pt x="913" y="171"/>
                  </a:cubicBezTo>
                  <a:cubicBezTo>
                    <a:pt x="850" y="102"/>
                    <a:pt x="762" y="66"/>
                    <a:pt x="650" y="63"/>
                  </a:cubicBezTo>
                  <a:lnTo>
                    <a:pt x="650" y="1032"/>
                  </a:lnTo>
                  <a:close/>
                  <a:moveTo>
                    <a:pt x="824" y="604"/>
                  </a:moveTo>
                  <a:lnTo>
                    <a:pt x="1096" y="604"/>
                  </a:lnTo>
                  <a:lnTo>
                    <a:pt x="1096" y="871"/>
                  </a:lnTo>
                  <a:lnTo>
                    <a:pt x="824" y="871"/>
                  </a:lnTo>
                  <a:lnTo>
                    <a:pt x="824" y="604"/>
                  </a:lnTo>
                  <a:close/>
                  <a:moveTo>
                    <a:pt x="1641" y="604"/>
                  </a:moveTo>
                  <a:lnTo>
                    <a:pt x="1914" y="604"/>
                  </a:lnTo>
                  <a:lnTo>
                    <a:pt x="1914" y="871"/>
                  </a:lnTo>
                  <a:lnTo>
                    <a:pt x="1641" y="871"/>
                  </a:lnTo>
                  <a:lnTo>
                    <a:pt x="1641" y="604"/>
                  </a:lnTo>
                  <a:close/>
                  <a:moveTo>
                    <a:pt x="2459" y="604"/>
                  </a:moveTo>
                  <a:lnTo>
                    <a:pt x="2731" y="604"/>
                  </a:lnTo>
                  <a:lnTo>
                    <a:pt x="2731" y="871"/>
                  </a:lnTo>
                  <a:lnTo>
                    <a:pt x="2459" y="871"/>
                  </a:lnTo>
                  <a:lnTo>
                    <a:pt x="2459" y="604"/>
                  </a:lnTo>
                  <a:close/>
                </a:path>
              </a:pathLst>
            </a:custGeom>
            <a:solidFill>
              <a:srgbClr val="E2007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hu-HU"/>
            </a:p>
          </p:txBody>
        </p:sp>
      </p:grp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  <p:hf hdr="0"/>
</p:handoutMaster>
</file>

<file path=ppt/notesMasters/_rels/notes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tags" Target="../tags/tag22.xml"/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 bwMode="gray">
          <a:xfrm>
            <a:off x="-541338" y="1012825"/>
            <a:ext cx="8151813" cy="4586288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vert="horz" lIns="99048" tIns="49524" rIns="99048" bIns="49524" rtlCol="0" anchor="ctr"/>
          <a:lstStyle/>
          <a:p>
            <a:pPr lvl="0"/>
            <a:endParaRPr lang="de-DE" noProof="0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 bwMode="gray">
          <a:xfrm>
            <a:off x="482600" y="5765800"/>
            <a:ext cx="6127750" cy="3743325"/>
          </a:xfrm>
          <a:prstGeom prst="rect">
            <a:avLst/>
          </a:prstGeom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noProof="0"/>
              <a:t>Mastertextformat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</a:p>
        </p:txBody>
      </p:sp>
      <p:sp>
        <p:nvSpPr>
          <p:cNvPr id="8" name="Datumsplatzhalter 2"/>
          <p:cNvSpPr>
            <a:spLocks noGrp="1"/>
          </p:cNvSpPr>
          <p:nvPr>
            <p:ph type="dt" sz="quarter" idx="1"/>
          </p:nvPr>
        </p:nvSpPr>
        <p:spPr bwMode="gray">
          <a:xfrm>
            <a:off x="5314950" y="9647238"/>
            <a:ext cx="1150938" cy="288925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ctr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de-DE"/>
              <a:t>01.10.2012</a:t>
            </a:r>
          </a:p>
        </p:txBody>
      </p:sp>
      <p:sp>
        <p:nvSpPr>
          <p:cNvPr id="9" name="Fußzeilenplatzhalter 3"/>
          <p:cNvSpPr>
            <a:spLocks noGrp="1"/>
          </p:cNvSpPr>
          <p:nvPr>
            <p:ph type="ftr" sz="quarter" idx="4"/>
          </p:nvPr>
        </p:nvSpPr>
        <p:spPr bwMode="gray">
          <a:xfrm>
            <a:off x="492125" y="9647238"/>
            <a:ext cx="4679950" cy="288925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de-DE"/>
              <a:t>– streng vertraulich, vertraulich, intern, öffentlich – Autor / Thema der Präsentation</a:t>
            </a:r>
            <a:endParaRPr lang="de-DE" dirty="0"/>
          </a:p>
        </p:txBody>
      </p:sp>
      <p:sp>
        <p:nvSpPr>
          <p:cNvPr id="10" name="Foliennummernplatzhalter 4"/>
          <p:cNvSpPr>
            <a:spLocks noGrp="1"/>
          </p:cNvSpPr>
          <p:nvPr>
            <p:ph type="sldNum" sz="quarter" idx="5"/>
          </p:nvPr>
        </p:nvSpPr>
        <p:spPr bwMode="gray">
          <a:xfrm>
            <a:off x="6608763" y="9647238"/>
            <a:ext cx="490537" cy="288925"/>
          </a:xfrm>
          <a:prstGeom prst="rect">
            <a:avLst/>
          </a:prstGeom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eaLnBrk="1" hangingPunct="1">
              <a:lnSpc>
                <a:spcPct val="100000"/>
              </a:lnSpc>
              <a:spcBef>
                <a:spcPct val="0"/>
              </a:spcBef>
              <a:defRPr sz="1200">
                <a:solidFill>
                  <a:schemeClr val="tx1"/>
                </a:solidFill>
                <a:latin typeface="Tele-GroteskNor" pitchFamily="2" charset="0"/>
              </a:defRPr>
            </a:lvl1pPr>
          </a:lstStyle>
          <a:p>
            <a:pPr>
              <a:defRPr/>
            </a:pPr>
            <a:fld id="{C617CCA9-9C6D-4D74-A2E4-7A527AF1CF6E}" type="slidenum">
              <a:rPr lang="de-DE" altLang="hu-HU"/>
              <a:pPr>
                <a:defRPr/>
              </a:pPr>
              <a:t>‹#›</a:t>
            </a:fld>
            <a:endParaRPr lang="de-DE" altLang="hu-HU"/>
          </a:p>
        </p:txBody>
      </p:sp>
      <p:pic>
        <p:nvPicPr>
          <p:cNvPr id="4103" name="Picture 10" descr="TSY_Logo_3c_p"/>
          <p:cNvPicPr>
            <a:picLocks noChangeAspect="1" noChangeArrowheads="1"/>
          </p:cNvPicPr>
          <p:nvPr>
            <p:custDataLst>
              <p:tags r:id="rId2"/>
            </p:custData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0538" y="169863"/>
            <a:ext cx="1849437" cy="334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hf hdr="0"/>
  <p:notesStyle>
    <a:lvl1pPr marL="141288" indent="-141288" algn="l" defTabSz="457200" rtl="0" eaLnBrk="0" fontAlgn="base" hangingPunct="0">
      <a:lnSpc>
        <a:spcPct val="90000"/>
      </a:lnSpc>
      <a:spcBef>
        <a:spcPct val="25000"/>
      </a:spcBef>
      <a:spcAft>
        <a:spcPct val="0"/>
      </a:spcAft>
      <a:buClr>
        <a:schemeClr val="tx2"/>
      </a:buClr>
      <a:buSzPct val="75000"/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Arial" charset="0"/>
      </a:defRPr>
    </a:lvl1pPr>
    <a:lvl2pPr marL="298450" indent="-155575" algn="l" defTabSz="457200" rtl="0" eaLnBrk="0" fontAlgn="base" hangingPunct="0">
      <a:lnSpc>
        <a:spcPct val="90000"/>
      </a:lnSpc>
      <a:spcBef>
        <a:spcPct val="25000"/>
      </a:spcBef>
      <a:spcAft>
        <a:spcPct val="0"/>
      </a:spcAft>
      <a:buClr>
        <a:schemeClr val="tx2"/>
      </a:buClr>
      <a:buSzPct val="75000"/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Arial" charset="0"/>
      </a:defRPr>
    </a:lvl2pPr>
    <a:lvl3pPr marL="492125" indent="-192088" algn="l" defTabSz="457200" rtl="0" eaLnBrk="0" fontAlgn="base" hangingPunct="0">
      <a:lnSpc>
        <a:spcPct val="90000"/>
      </a:lnSpc>
      <a:spcBef>
        <a:spcPct val="25000"/>
      </a:spcBef>
      <a:spcAft>
        <a:spcPct val="0"/>
      </a:spcAft>
      <a:buClr>
        <a:schemeClr val="tx2"/>
      </a:buClr>
      <a:buSzPct val="75000"/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Arial" charset="0"/>
      </a:defRPr>
    </a:lvl3pPr>
    <a:lvl4pPr marL="669925" indent="-176213" algn="l" defTabSz="457200" rtl="0" eaLnBrk="0" fontAlgn="base" hangingPunct="0">
      <a:lnSpc>
        <a:spcPct val="90000"/>
      </a:lnSpc>
      <a:spcBef>
        <a:spcPct val="25000"/>
      </a:spcBef>
      <a:spcAft>
        <a:spcPct val="0"/>
      </a:spcAft>
      <a:buClr>
        <a:schemeClr val="tx2"/>
      </a:buClr>
      <a:buSzPct val="75000"/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Arial" charset="0"/>
      </a:defRPr>
    </a:lvl4pPr>
    <a:lvl5pPr marL="876300" indent="-204788" algn="l" defTabSz="457200" rtl="0" eaLnBrk="0" fontAlgn="base" hangingPunct="0">
      <a:lnSpc>
        <a:spcPct val="90000"/>
      </a:lnSpc>
      <a:spcBef>
        <a:spcPct val="25000"/>
      </a:spcBef>
      <a:spcAft>
        <a:spcPct val="0"/>
      </a:spcAft>
      <a:buClr>
        <a:schemeClr val="tx2"/>
      </a:buClr>
      <a:buSzPct val="75000"/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Arial" charset="0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átum helye 3"/>
          <p:cNvSpPr>
            <a:spLocks noGrp="1"/>
          </p:cNvSpPr>
          <p:nvPr>
            <p:ph type="dt" sz="quarter" idx="1"/>
          </p:nvPr>
        </p:nvSpPr>
        <p:spPr/>
        <p:txBody>
          <a:bodyPr/>
          <a:lstStyle/>
          <a:p>
            <a:pPr>
              <a:defRPr/>
            </a:pPr>
            <a:r>
              <a:rPr lang="de-DE"/>
              <a:t>01.10.2012</a:t>
            </a:r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>
              <a:defRPr/>
            </a:pPr>
            <a:r>
              <a:rPr lang="de-DE"/>
              <a:t>– streng vertraulich, vertraulich, intern, öffentlich – Autor / Thema der Präsentation</a:t>
            </a:r>
            <a:endParaRPr lang="de-DE" dirty="0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C617CCA9-9C6D-4D74-A2E4-7A527AF1CF6E}" type="slidenum">
              <a:rPr lang="de-DE" altLang="hu-HU" smtClean="0"/>
              <a:pPr>
                <a:defRPr/>
              </a:pPr>
              <a:t>2</a:t>
            </a:fld>
            <a:endParaRPr lang="de-DE" altLang="hu-HU"/>
          </a:p>
        </p:txBody>
      </p:sp>
    </p:spTree>
    <p:extLst>
      <p:ext uri="{BB962C8B-B14F-4D97-AF65-F5344CB8AC3E}">
        <p14:creationId xmlns:p14="http://schemas.microsoft.com/office/powerpoint/2010/main" val="281683916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u-HU" dirty="0"/>
              <a:t>Itt a szövegeket jó lenne magyarítani, ha megoldható, kivéve az alcímet, mert az szerintem frappáns így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quarter" idx="1"/>
          </p:nvPr>
        </p:nvSpPr>
        <p:spPr/>
        <p:txBody>
          <a:bodyPr/>
          <a:lstStyle/>
          <a:p>
            <a:pPr>
              <a:defRPr/>
            </a:pPr>
            <a:r>
              <a:rPr lang="de-DE"/>
              <a:t>01.10.2012</a:t>
            </a:r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>
              <a:defRPr/>
            </a:pPr>
            <a:r>
              <a:rPr lang="de-DE"/>
              <a:t>– streng vertraulich, vertraulich, intern, öffentlich – Autor / Thema der Präsentation</a:t>
            </a:r>
            <a:endParaRPr lang="de-DE" dirty="0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C617CCA9-9C6D-4D74-A2E4-7A527AF1CF6E}" type="slidenum">
              <a:rPr lang="de-DE" altLang="hu-HU" smtClean="0"/>
              <a:pPr>
                <a:defRPr/>
              </a:pPr>
              <a:t>3</a:t>
            </a:fld>
            <a:endParaRPr lang="de-DE" altLang="hu-HU"/>
          </a:p>
        </p:txBody>
      </p:sp>
    </p:spTree>
    <p:extLst>
      <p:ext uri="{BB962C8B-B14F-4D97-AF65-F5344CB8AC3E}">
        <p14:creationId xmlns:p14="http://schemas.microsoft.com/office/powerpoint/2010/main" val="163420393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átum helye 3"/>
          <p:cNvSpPr>
            <a:spLocks noGrp="1"/>
          </p:cNvSpPr>
          <p:nvPr>
            <p:ph type="dt" sz="quarter" idx="1"/>
          </p:nvPr>
        </p:nvSpPr>
        <p:spPr/>
        <p:txBody>
          <a:bodyPr/>
          <a:lstStyle/>
          <a:p>
            <a:pPr>
              <a:defRPr/>
            </a:pPr>
            <a:r>
              <a:rPr lang="de-DE"/>
              <a:t>01.10.2012</a:t>
            </a:r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>
              <a:defRPr/>
            </a:pPr>
            <a:r>
              <a:rPr lang="de-DE"/>
              <a:t>– streng vertraulich, vertraulich, intern, öffentlich – Autor / Thema der Präsentation</a:t>
            </a:r>
            <a:endParaRPr lang="de-DE" dirty="0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C617CCA9-9C6D-4D74-A2E4-7A527AF1CF6E}" type="slidenum">
              <a:rPr lang="de-DE" altLang="hu-HU" smtClean="0"/>
              <a:pPr>
                <a:defRPr/>
              </a:pPr>
              <a:t>4</a:t>
            </a:fld>
            <a:endParaRPr lang="de-DE" altLang="hu-HU"/>
          </a:p>
        </p:txBody>
      </p:sp>
    </p:spTree>
    <p:extLst>
      <p:ext uri="{BB962C8B-B14F-4D97-AF65-F5344CB8AC3E}">
        <p14:creationId xmlns:p14="http://schemas.microsoft.com/office/powerpoint/2010/main" val="32597215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0.xml"/><Relationship Id="rId1" Type="http://schemas.openxmlformats.org/officeDocument/2006/relationships/tags" Target="../tags/tag9.xml"/><Relationship Id="rId6" Type="http://schemas.openxmlformats.org/officeDocument/2006/relationships/image" Target="../media/image6.emf"/><Relationship Id="rId5" Type="http://schemas.openxmlformats.org/officeDocument/2006/relationships/image" Target="../media/image5.emf"/><Relationship Id="rId4" Type="http://schemas.openxmlformats.org/officeDocument/2006/relationships/image" Target="../media/image4.jp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4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4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tags" Target="../tags/tag17.xml"/><Relationship Id="rId2" Type="http://schemas.openxmlformats.org/officeDocument/2006/relationships/tags" Target="../tags/tag16.xml"/><Relationship Id="rId1" Type="http://schemas.openxmlformats.org/officeDocument/2006/relationships/tags" Target="../tags/tag15.xml"/><Relationship Id="rId4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20.xml"/><Relationship Id="rId2" Type="http://schemas.openxmlformats.org/officeDocument/2006/relationships/tags" Target="../tags/tag19.xml"/><Relationship Id="rId1" Type="http://schemas.openxmlformats.org/officeDocument/2006/relationships/tags" Target="../tags/tag18.xml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emf"/><Relationship Id="rId3" Type="http://schemas.openxmlformats.org/officeDocument/2006/relationships/slideMaster" Target="../slideMasters/slideMaster1.xml"/><Relationship Id="rId7" Type="http://schemas.openxmlformats.org/officeDocument/2006/relationships/image" Target="../media/image5.emf"/><Relationship Id="rId2" Type="http://schemas.openxmlformats.org/officeDocument/2006/relationships/tags" Target="../tags/tag21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7.emf"/><Relationship Id="rId5" Type="http://schemas.openxmlformats.org/officeDocument/2006/relationships/oleObject" Target="../embeddings/oleObject1.bin"/><Relationship Id="rId4" Type="http://schemas.openxmlformats.org/officeDocument/2006/relationships/image" Target="../media/image8.jpe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2" hidden="1"/>
          <p:cNvPicPr>
            <a:picLocks noChangeAspect="1" noChangeArrowheads="1"/>
          </p:cNvPicPr>
          <p:nvPr userDrawn="1">
            <p:custDataLst>
              <p:tags r:id="rId1"/>
            </p:custDataLst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8" y="1588"/>
            <a:ext cx="1587" cy="1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43" descr="TSY_Logo_3c_n"/>
          <p:cNvPicPr>
            <a:picLocks noChangeAspect="1" noChangeArrowheads="1"/>
          </p:cNvPicPr>
          <p:nvPr userDrawn="1">
            <p:custDataLst>
              <p:tags r:id="rId2"/>
            </p:custDataLst>
          </p:nvPr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850" y="5646738"/>
            <a:ext cx="3468688" cy="630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5058" name="Titelplatzhalter 1"/>
          <p:cNvSpPr>
            <a:spLocks noGrp="1"/>
          </p:cNvSpPr>
          <p:nvPr>
            <p:ph type="ctrTitle"/>
          </p:nvPr>
        </p:nvSpPr>
        <p:spPr>
          <a:xfrm>
            <a:off x="304800" y="1674813"/>
            <a:ext cx="10869613" cy="1389062"/>
          </a:xfrm>
        </p:spPr>
        <p:txBody>
          <a:bodyPr/>
          <a:lstStyle>
            <a:lvl1pPr>
              <a:defRPr sz="7200" smtClean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5059" name="Textplatzhalter 2"/>
          <p:cNvSpPr>
            <a:spLocks noGrp="1"/>
          </p:cNvSpPr>
          <p:nvPr>
            <p:ph type="subTitle" idx="1"/>
          </p:nvPr>
        </p:nvSpPr>
        <p:spPr>
          <a:xfrm>
            <a:off x="304800" y="3667125"/>
            <a:ext cx="10869613" cy="357188"/>
          </a:xfrm>
        </p:spPr>
        <p:txBody>
          <a:bodyPr>
            <a:spAutoFit/>
          </a:bodyPr>
          <a:lstStyle>
            <a:lvl1pPr>
              <a:defRPr sz="2600" smtClean="0">
                <a:solidFill>
                  <a:schemeClr val="bg1"/>
                </a:solidFill>
                <a:latin typeface="Tele-GroteskNor" pitchFamily="2" charset="0"/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337251185"/>
      </p:ext>
    </p:extLst>
  </p:cSld>
  <p:clrMapOvr>
    <a:masterClrMapping/>
  </p:clrMapOvr>
  <p:hf hd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3"/>
          <p:cNvSpPr>
            <a:spLocks noGrp="1"/>
          </p:cNvSpPr>
          <p:nvPr>
            <p:ph type="dt" sz="half" idx="10"/>
            <p:custDataLst>
              <p:tags r:id="rId1"/>
            </p:custDataLst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6A6D35-0B05-4456-8828-74C991F45660}" type="datetime1">
              <a:rPr lang="en-US"/>
              <a:pPr>
                <a:defRPr/>
              </a:pPr>
              <a:t>6/3/2022</a:t>
            </a:fld>
            <a:endParaRPr lang="en-US"/>
          </a:p>
        </p:txBody>
      </p:sp>
      <p:sp>
        <p:nvSpPr>
          <p:cNvPr id="3" name="Fußzeilenplatzhalter 4"/>
          <p:cNvSpPr>
            <a:spLocks noGrp="1"/>
          </p:cNvSpPr>
          <p:nvPr>
            <p:ph type="ftr" sz="quarter" idx="11"/>
            <p:custDataLst>
              <p:tags r:id="rId2"/>
            </p:custDataLst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– strictly confidential, confidential, internal, public –</a:t>
            </a:r>
          </a:p>
        </p:txBody>
      </p:sp>
      <p:sp>
        <p:nvSpPr>
          <p:cNvPr id="4" name="Foliennummernplatzhalter 5"/>
          <p:cNvSpPr>
            <a:spLocks noGrp="1"/>
          </p:cNvSpPr>
          <p:nvPr>
            <p:ph type="sldNum" sz="quarter" idx="12"/>
            <p:custDataLst>
              <p:tags r:id="rId3"/>
            </p:custDataLst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7459AC-0EDC-4DDB-8250-9FF34781699F}" type="slidenum">
              <a:rPr lang="en-US" altLang="hu-HU"/>
              <a:pPr>
                <a:defRPr/>
              </a:pPr>
              <a:t>‹#›</a:t>
            </a:fld>
            <a:endParaRPr lang="en-US" altLang="hu-HU"/>
          </a:p>
        </p:txBody>
      </p:sp>
    </p:spTree>
    <p:extLst>
      <p:ext uri="{BB962C8B-B14F-4D97-AF65-F5344CB8AC3E}">
        <p14:creationId xmlns:p14="http://schemas.microsoft.com/office/powerpoint/2010/main" val="35937950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14325"/>
            <a:ext cx="10863263" cy="50323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hu-H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74813"/>
            <a:ext cx="10869613" cy="38877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u-HU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  <p:custDataLst>
              <p:tags r:id="rId1"/>
            </p:custDataLst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3BE6DB-5092-494B-9E7D-69A689934279}" type="slidenum">
              <a:rPr lang="en-US" altLang="hu-HU"/>
              <a:pPr>
                <a:defRPr/>
              </a:pPr>
              <a:t>‹#›</a:t>
            </a:fld>
            <a:endParaRPr lang="en-US" altLang="hu-HU"/>
          </a:p>
        </p:txBody>
      </p:sp>
    </p:spTree>
    <p:extLst>
      <p:ext uri="{BB962C8B-B14F-4D97-AF65-F5344CB8AC3E}">
        <p14:creationId xmlns:p14="http://schemas.microsoft.com/office/powerpoint/2010/main" val="25414027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14325"/>
            <a:ext cx="10863263" cy="50323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hu-HU"/>
          </a:p>
        </p:txBody>
      </p:sp>
      <p:sp>
        <p:nvSpPr>
          <p:cNvPr id="3" name="Datumsplatzhalter 3"/>
          <p:cNvSpPr>
            <a:spLocks noGrp="1"/>
          </p:cNvSpPr>
          <p:nvPr>
            <p:ph type="dt" sz="half" idx="10"/>
            <p:custDataLst>
              <p:tags r:id="rId1"/>
            </p:custDataLst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835C11-5BE4-4384-ACF4-98F4589788A2}" type="datetime1">
              <a:rPr lang="en-US"/>
              <a:pPr>
                <a:defRPr/>
              </a:pPr>
              <a:t>6/3/2022</a:t>
            </a:fld>
            <a:endParaRPr lang="en-US"/>
          </a:p>
        </p:txBody>
      </p:sp>
      <p:sp>
        <p:nvSpPr>
          <p:cNvPr id="4" name="Fußzeilenplatzhalter 4"/>
          <p:cNvSpPr>
            <a:spLocks noGrp="1"/>
          </p:cNvSpPr>
          <p:nvPr>
            <p:ph type="ftr" sz="quarter" idx="11"/>
            <p:custDataLst>
              <p:tags r:id="rId2"/>
            </p:custDataLst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– strictly confidential, confidential, internal, public –</a:t>
            </a:r>
          </a:p>
        </p:txBody>
      </p:sp>
      <p:sp>
        <p:nvSpPr>
          <p:cNvPr id="5" name="Foliennummernplatzhalter 5"/>
          <p:cNvSpPr>
            <a:spLocks noGrp="1"/>
          </p:cNvSpPr>
          <p:nvPr>
            <p:ph type="sldNum" sz="quarter" idx="12"/>
            <p:custDataLst>
              <p:tags r:id="rId3"/>
            </p:custDataLst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57DC8C-9788-43E6-9A8D-C16C69FC4CA9}" type="slidenum">
              <a:rPr lang="en-US" altLang="hu-HU"/>
              <a:pPr>
                <a:defRPr/>
              </a:pPr>
              <a:t>‹#›</a:t>
            </a:fld>
            <a:endParaRPr lang="en-US" altLang="hu-HU"/>
          </a:p>
        </p:txBody>
      </p:sp>
    </p:spTree>
    <p:extLst>
      <p:ext uri="{BB962C8B-B14F-4D97-AF65-F5344CB8AC3E}">
        <p14:creationId xmlns:p14="http://schemas.microsoft.com/office/powerpoint/2010/main" val="37187933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14325"/>
            <a:ext cx="10863263" cy="50323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hu-H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4800" y="1674813"/>
            <a:ext cx="5357813" cy="38877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u-H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5013" y="1674813"/>
            <a:ext cx="5359400" cy="38877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u-HU"/>
          </a:p>
        </p:txBody>
      </p:sp>
      <p:sp>
        <p:nvSpPr>
          <p:cNvPr id="5" name="Datumsplatzhalter 3"/>
          <p:cNvSpPr>
            <a:spLocks noGrp="1"/>
          </p:cNvSpPr>
          <p:nvPr>
            <p:ph type="dt" sz="half" idx="10"/>
            <p:custDataLst>
              <p:tags r:id="rId1"/>
            </p:custDataLst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613A97-810F-4310-B765-15E14463A967}" type="datetime1">
              <a:rPr lang="en-US"/>
              <a:pPr>
                <a:defRPr/>
              </a:pPr>
              <a:t>6/3/2022</a:t>
            </a:fld>
            <a:endParaRPr lang="en-US"/>
          </a:p>
        </p:txBody>
      </p:sp>
      <p:sp>
        <p:nvSpPr>
          <p:cNvPr id="6" name="Fußzeilenplatzhalter 4"/>
          <p:cNvSpPr>
            <a:spLocks noGrp="1"/>
          </p:cNvSpPr>
          <p:nvPr>
            <p:ph type="ftr" sz="quarter" idx="11"/>
            <p:custDataLst>
              <p:tags r:id="rId2"/>
            </p:custDataLst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– strictly confidential, confidential, internal, public –</a:t>
            </a:r>
          </a:p>
        </p:txBody>
      </p:sp>
      <p:sp>
        <p:nvSpPr>
          <p:cNvPr id="7" name="Foliennummernplatzhalter 5"/>
          <p:cNvSpPr>
            <a:spLocks noGrp="1"/>
          </p:cNvSpPr>
          <p:nvPr>
            <p:ph type="sldNum" sz="quarter" idx="12"/>
            <p:custDataLst>
              <p:tags r:id="rId3"/>
            </p:custDataLst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6E90EB-2B69-416E-8D6F-71644AE9BDCD}" type="slidenum">
              <a:rPr lang="en-US" altLang="hu-HU"/>
              <a:pPr>
                <a:defRPr/>
              </a:pPr>
              <a:t>‹#›</a:t>
            </a:fld>
            <a:endParaRPr lang="en-US" altLang="hu-HU"/>
          </a:p>
        </p:txBody>
      </p:sp>
    </p:spTree>
    <p:extLst>
      <p:ext uri="{BB962C8B-B14F-4D97-AF65-F5344CB8AC3E}">
        <p14:creationId xmlns:p14="http://schemas.microsoft.com/office/powerpoint/2010/main" val="17599641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Slide divider texture 1">
    <p:bg>
      <p:bgPr>
        <a:blipFill dpi="0" rotWithShape="0">
          <a:blip r:embed="rId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kt 1" hidden="1"/>
          <p:cNvGraphicFramePr>
            <a:graphicFrameLocks noChangeAspect="1"/>
          </p:cNvGraphicFramePr>
          <p:nvPr userDrawn="1">
            <p:custDataLst>
              <p:tags r:id="rId2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" name="think-cell Folie" r:id="rId5" imgW="360" imgH="360" progId="">
                  <p:embed/>
                </p:oleObj>
              </mc:Choice>
              <mc:Fallback>
                <p:oleObj name="think-cell Folie" r:id="rId5" imgW="360" imgH="360" progId="">
                  <p:embed/>
                  <p:pic>
                    <p:nvPicPr>
                      <p:cNvPr id="3" name="Objekt 1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4" name="Picture 22" hidden="1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black">
          <a:xfrm>
            <a:off x="1588" y="1588"/>
            <a:ext cx="3175" cy="1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22" hidden="1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black">
          <a:xfrm>
            <a:off x="1588" y="1588"/>
            <a:ext cx="3175" cy="1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22" hidden="1"/>
          <p:cNvPicPr>
            <a:picLocks noChangeAspect="1" noChangeArrowheads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black">
          <a:xfrm>
            <a:off x="1588" y="1588"/>
            <a:ext cx="3175" cy="1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Grafik 21" descr="TSY_Logo_3c_p.emf"/>
          <p:cNvPicPr>
            <a:picLocks noChangeAspect="1"/>
          </p:cNvPicPr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black">
          <a:xfrm>
            <a:off x="323850" y="5568950"/>
            <a:ext cx="3606800" cy="655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itel 5"/>
          <p:cNvSpPr>
            <a:spLocks noGrp="1"/>
          </p:cNvSpPr>
          <p:nvPr>
            <p:ph type="title"/>
          </p:nvPr>
        </p:nvSpPr>
        <p:spPr bwMode="invGray">
          <a:xfrm>
            <a:off x="323849" y="1350000"/>
            <a:ext cx="10872000" cy="2280023"/>
          </a:xfrm>
        </p:spPr>
        <p:txBody>
          <a:bodyPr/>
          <a:lstStyle>
            <a:lvl1pPr marL="0" marR="0" indent="0" algn="l" defTabSz="457322" rtl="0" eaLnBrk="1" fontAlgn="base" latinLnBrk="0" hangingPunct="1">
              <a:lnSpc>
                <a:spcPct val="9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 sz="54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24299328"/>
      </p:ext>
    </p:extLst>
  </p:cSld>
  <p:clrMapOvr>
    <a:masterClrMapping/>
  </p:clrMapOvr>
  <p:transition spd="med"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ags" Target="../tags/tag2.xml"/><Relationship Id="rId13" Type="http://schemas.openxmlformats.org/officeDocument/2006/relationships/tags" Target="../tags/tag7.xml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12" Type="http://schemas.openxmlformats.org/officeDocument/2006/relationships/tags" Target="../tags/tag6.xml"/><Relationship Id="rId17" Type="http://schemas.openxmlformats.org/officeDocument/2006/relationships/image" Target="../media/image3.e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emf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ags" Target="../tags/tag5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g"/><Relationship Id="rId10" Type="http://schemas.openxmlformats.org/officeDocument/2006/relationships/tags" Target="../tags/tag4.xml"/><Relationship Id="rId4" Type="http://schemas.openxmlformats.org/officeDocument/2006/relationships/slideLayout" Target="../slideLayouts/slideLayout4.xml"/><Relationship Id="rId9" Type="http://schemas.openxmlformats.org/officeDocument/2006/relationships/tags" Target="../tags/tag3.xml"/><Relationship Id="rId14" Type="http://schemas.openxmlformats.org/officeDocument/2006/relationships/tags" Target="../tags/tag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5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53" hidden="1"/>
          <p:cNvPicPr>
            <a:picLocks noChangeArrowheads="1"/>
          </p:cNvPicPr>
          <p:nvPr>
            <p:custDataLst>
              <p:tags r:id="rId8"/>
            </p:custDataLst>
          </p:nvPr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8" y="1588"/>
            <a:ext cx="3175" cy="3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Titelplatzhalter 1"/>
          <p:cNvSpPr>
            <a:spLocks noGrp="1"/>
          </p:cNvSpPr>
          <p:nvPr>
            <p:ph type="title"/>
            <p:custDataLst>
              <p:tags r:id="rId9"/>
            </p:custDataLst>
          </p:nvPr>
        </p:nvSpPr>
        <p:spPr bwMode="gray">
          <a:xfrm>
            <a:off x="304800" y="314325"/>
            <a:ext cx="10863263" cy="503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hu-HU"/>
              <a:t>MASTERTITELFORMAT BEARBEITEN</a:t>
            </a:r>
          </a:p>
        </p:txBody>
      </p:sp>
      <p:sp>
        <p:nvSpPr>
          <p:cNvPr id="1028" name="Textplatzhalter 2"/>
          <p:cNvSpPr>
            <a:spLocks noGrp="1"/>
          </p:cNvSpPr>
          <p:nvPr>
            <p:ph type="body" idx="1"/>
            <p:custDataLst>
              <p:tags r:id="rId10"/>
            </p:custDataLst>
          </p:nvPr>
        </p:nvSpPr>
        <p:spPr bwMode="gray">
          <a:xfrm>
            <a:off x="304800" y="1674813"/>
            <a:ext cx="10869613" cy="3887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hu-HU"/>
              <a:t>Mastertextformat bearbeiten</a:t>
            </a:r>
          </a:p>
          <a:p>
            <a:pPr lvl="1"/>
            <a:r>
              <a:rPr lang="en-US" altLang="hu-HU"/>
              <a:t>Zweite Ebene</a:t>
            </a:r>
          </a:p>
          <a:p>
            <a:pPr lvl="2"/>
            <a:r>
              <a:rPr lang="en-US" altLang="hu-HU"/>
              <a:t>Dritte Ebene</a:t>
            </a:r>
          </a:p>
          <a:p>
            <a:pPr lvl="3"/>
            <a:r>
              <a:rPr lang="en-US" altLang="hu-HU"/>
              <a:t>Vierte Ebene</a:t>
            </a:r>
          </a:p>
          <a:p>
            <a:pPr lvl="4"/>
            <a:r>
              <a:rPr lang="en-US" altLang="hu-HU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  <p:custDataLst>
              <p:tags r:id="rId11"/>
            </p:custDataLst>
          </p:nvPr>
        </p:nvSpPr>
        <p:spPr bwMode="gray">
          <a:xfrm>
            <a:off x="8647113" y="5957888"/>
            <a:ext cx="2268537" cy="274637"/>
          </a:xfrm>
          <a:prstGeom prst="rect">
            <a:avLst/>
          </a:prstGeom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ctr" eaLnBrk="1" hangingPunct="1">
              <a:lnSpc>
                <a:spcPct val="100000"/>
              </a:lnSpc>
              <a:spcBef>
                <a:spcPct val="0"/>
              </a:spcBef>
              <a:defRPr sz="1100">
                <a:solidFill>
                  <a:schemeClr val="tx1"/>
                </a:solidFill>
                <a:latin typeface="Tele-GroteskNor" pitchFamily="2" charset="0"/>
                <a:cs typeface="Arial" charset="0"/>
              </a:defRPr>
            </a:lvl1pPr>
          </a:lstStyle>
          <a:p>
            <a:pPr>
              <a:defRPr/>
            </a:pPr>
            <a:fld id="{88B37522-5382-4610-8128-B3198413FF94}" type="datetime1">
              <a:rPr lang="en-US"/>
              <a:pPr>
                <a:defRPr/>
              </a:pPr>
              <a:t>6/3/2022</a:t>
            </a:fld>
            <a:endParaRPr lang="en-US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  <p:custDataLst>
              <p:tags r:id="rId12"/>
            </p:custDataLst>
          </p:nvPr>
        </p:nvSpPr>
        <p:spPr bwMode="gray">
          <a:xfrm>
            <a:off x="3254375" y="5957888"/>
            <a:ext cx="5168900" cy="274637"/>
          </a:xfrm>
          <a:prstGeom prst="rect">
            <a:avLst/>
          </a:prstGeom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lnSpc>
                <a:spcPct val="100000"/>
              </a:lnSpc>
              <a:spcBef>
                <a:spcPct val="0"/>
              </a:spcBef>
              <a:defRPr sz="1100">
                <a:solidFill>
                  <a:schemeClr val="tx1"/>
                </a:solidFill>
                <a:latin typeface="Tele-GroteskNor" pitchFamily="2" charset="0"/>
                <a:cs typeface="Arial" charset="0"/>
              </a:defRPr>
            </a:lvl1pPr>
          </a:lstStyle>
          <a:p>
            <a:pPr>
              <a:defRPr/>
            </a:pPr>
            <a:r>
              <a:rPr lang="en-US"/>
              <a:t>– strictly confidential, confidential, internal, public –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  <p:custDataLst>
              <p:tags r:id="rId13"/>
            </p:custDataLst>
          </p:nvPr>
        </p:nvSpPr>
        <p:spPr bwMode="gray">
          <a:xfrm>
            <a:off x="10834688" y="5957888"/>
            <a:ext cx="365125" cy="274637"/>
          </a:xfrm>
          <a:prstGeom prst="rect">
            <a:avLst/>
          </a:prstGeom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lnSpc>
                <a:spcPct val="100000"/>
              </a:lnSpc>
              <a:spcBef>
                <a:spcPct val="0"/>
              </a:spcBef>
              <a:defRPr sz="1100">
                <a:solidFill>
                  <a:schemeClr val="tx1"/>
                </a:solidFill>
                <a:latin typeface="Tele-GroteskNor" pitchFamily="2" charset="0"/>
              </a:defRPr>
            </a:lvl1pPr>
          </a:lstStyle>
          <a:p>
            <a:pPr>
              <a:defRPr/>
            </a:pPr>
            <a:fld id="{1B481F1B-919F-42FF-B135-6BE529E42C9E}" type="slidenum">
              <a:rPr lang="en-US" altLang="hu-HU"/>
              <a:pPr>
                <a:defRPr/>
              </a:pPr>
              <a:t>‹#›</a:t>
            </a:fld>
            <a:endParaRPr lang="en-US" altLang="hu-HU"/>
          </a:p>
        </p:txBody>
      </p:sp>
      <p:pic>
        <p:nvPicPr>
          <p:cNvPr id="1032" name="Picture 65" descr="TSY_Logo_3c_p"/>
          <p:cNvPicPr>
            <a:picLocks noChangeAspect="1" noChangeArrowheads="1"/>
          </p:cNvPicPr>
          <p:nvPr>
            <p:custDataLst>
              <p:tags r:id="rId14"/>
            </p:custDataLst>
          </p:nvPr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0200" y="5907088"/>
            <a:ext cx="2533650" cy="458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814" r:id="rId1"/>
    <p:sldLayoutId id="2147483810" r:id="rId2"/>
    <p:sldLayoutId id="2147483811" r:id="rId3"/>
    <p:sldLayoutId id="2147483812" r:id="rId4"/>
    <p:sldLayoutId id="2147483813" r:id="rId5"/>
    <p:sldLayoutId id="2147483815" r:id="rId6"/>
  </p:sldLayoutIdLst>
  <p:hf hdr="0"/>
  <p:txStyles>
    <p:titleStyle>
      <a:lvl1pPr algn="l" defTabSz="576263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lang="de-DE" sz="3600" kern="1200" dirty="0">
          <a:solidFill>
            <a:schemeClr val="tx2"/>
          </a:solidFill>
          <a:latin typeface="Tele-GroteskUlt" pitchFamily="2" charset="0"/>
          <a:ea typeface="TeleGrotesk Headline Ultra" pitchFamily="2" charset="0"/>
          <a:cs typeface="TeleGrotesk Headline Ultra"/>
        </a:defRPr>
      </a:lvl1pPr>
      <a:lvl2pPr algn="l" defTabSz="576263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ele-GroteskUlt" pitchFamily="2" charset="0"/>
          <a:ea typeface="TeleGrotesk Headline Ultra" pitchFamily="2" charset="0"/>
          <a:cs typeface="TeleGrotesk Headline Ultra" pitchFamily="2" charset="0"/>
        </a:defRPr>
      </a:lvl2pPr>
      <a:lvl3pPr algn="l" defTabSz="576263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ele-GroteskUlt" pitchFamily="2" charset="0"/>
          <a:ea typeface="TeleGrotesk Headline Ultra" pitchFamily="2" charset="0"/>
          <a:cs typeface="TeleGrotesk Headline Ultra" pitchFamily="2" charset="0"/>
        </a:defRPr>
      </a:lvl3pPr>
      <a:lvl4pPr algn="l" defTabSz="576263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ele-GroteskUlt" pitchFamily="2" charset="0"/>
          <a:ea typeface="TeleGrotesk Headline Ultra" pitchFamily="2" charset="0"/>
          <a:cs typeface="TeleGrotesk Headline Ultra" pitchFamily="2" charset="0"/>
        </a:defRPr>
      </a:lvl4pPr>
      <a:lvl5pPr algn="l" defTabSz="576263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ele-GroteskUlt" pitchFamily="2" charset="0"/>
          <a:ea typeface="TeleGrotesk Headline Ultra" pitchFamily="2" charset="0"/>
          <a:cs typeface="TeleGrotesk Headline Ultra" pitchFamily="2" charset="0"/>
        </a:defRPr>
      </a:lvl5pPr>
      <a:lvl6pPr marL="457200" algn="l" defTabSz="576263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ele-GroteskUlt" pitchFamily="2" charset="0"/>
        </a:defRPr>
      </a:lvl6pPr>
      <a:lvl7pPr marL="914400" algn="l" defTabSz="576263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ele-GroteskUlt" pitchFamily="2" charset="0"/>
        </a:defRPr>
      </a:lvl7pPr>
      <a:lvl8pPr marL="1371600" algn="l" defTabSz="576263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ele-GroteskUlt" pitchFamily="2" charset="0"/>
        </a:defRPr>
      </a:lvl8pPr>
      <a:lvl9pPr marL="1828800" algn="l" defTabSz="576263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ele-GroteskUlt" pitchFamily="2" charset="0"/>
        </a:defRPr>
      </a:lvl9pPr>
    </p:titleStyle>
    <p:bodyStyle>
      <a:lvl1pPr algn="l" defTabSz="576263" rtl="0" eaLnBrk="0" fontAlgn="base" hangingPunct="0">
        <a:lnSpc>
          <a:spcPct val="90000"/>
        </a:lnSpc>
        <a:spcBef>
          <a:spcPct val="25000"/>
        </a:spcBef>
        <a:spcAft>
          <a:spcPct val="0"/>
        </a:spcAft>
        <a:buClr>
          <a:schemeClr val="tx2"/>
        </a:buClr>
        <a:buFont typeface="Wingdings" panose="05000000000000000000" pitchFamily="2" charset="2"/>
        <a:defRPr sz="2000" kern="1200">
          <a:solidFill>
            <a:schemeClr val="tx1"/>
          </a:solidFill>
          <a:latin typeface="Tele-GroteskFet" pitchFamily="2" charset="0"/>
          <a:ea typeface="+mn-ea"/>
          <a:cs typeface="+mn-cs"/>
        </a:defRPr>
      </a:lvl1pPr>
      <a:lvl2pPr marL="1588" algn="l" defTabSz="576263" rtl="0" eaLnBrk="0" fontAlgn="base" hangingPunct="0">
        <a:lnSpc>
          <a:spcPct val="90000"/>
        </a:lnSpc>
        <a:spcBef>
          <a:spcPct val="25000"/>
        </a:spcBef>
        <a:spcAft>
          <a:spcPct val="0"/>
        </a:spcAft>
        <a:buClr>
          <a:schemeClr val="tx2"/>
        </a:buClr>
        <a:buFont typeface="Wingdings" panose="05000000000000000000" pitchFamily="2" charset="2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225425" indent="-220663" algn="l" defTabSz="576263" rtl="0" eaLnBrk="0" fontAlgn="base" hangingPunct="0">
        <a:lnSpc>
          <a:spcPct val="90000"/>
        </a:lnSpc>
        <a:spcBef>
          <a:spcPct val="25000"/>
        </a:spcBef>
        <a:spcAft>
          <a:spcPct val="0"/>
        </a:spcAft>
        <a:buClr>
          <a:schemeClr val="tx2"/>
        </a:buClr>
        <a:buSzPct val="75000"/>
        <a:buFont typeface="Wingdings" panose="05000000000000000000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444500" indent="-215900" algn="l" defTabSz="576263" rtl="0" eaLnBrk="0" fontAlgn="base" hangingPunct="0">
        <a:lnSpc>
          <a:spcPct val="90000"/>
        </a:lnSpc>
        <a:spcBef>
          <a:spcPct val="25000"/>
        </a:spcBef>
        <a:spcAft>
          <a:spcPct val="0"/>
        </a:spcAft>
        <a:buClr>
          <a:schemeClr val="tx2"/>
        </a:buClr>
        <a:buSzPct val="75000"/>
        <a:buFont typeface="Wingdings" panose="05000000000000000000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677863" indent="-231775" algn="l" defTabSz="576263" rtl="0" eaLnBrk="0" fontAlgn="base" hangingPunct="0">
        <a:lnSpc>
          <a:spcPct val="90000"/>
        </a:lnSpc>
        <a:spcBef>
          <a:spcPct val="25000"/>
        </a:spcBef>
        <a:spcAft>
          <a:spcPct val="0"/>
        </a:spcAft>
        <a:buClr>
          <a:schemeClr val="tx2"/>
        </a:buClr>
        <a:buSzPct val="75000"/>
        <a:buFont typeface="Wingdings" panose="05000000000000000000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tags" Target="../tags/tag23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svg"/><Relationship Id="rId3" Type="http://schemas.openxmlformats.org/officeDocument/2006/relationships/image" Target="../media/image11.png"/><Relationship Id="rId7" Type="http://schemas.openxmlformats.org/officeDocument/2006/relationships/image" Target="../media/image1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4.svg"/><Relationship Id="rId5" Type="http://schemas.openxmlformats.org/officeDocument/2006/relationships/image" Target="../media/image13.png"/><Relationship Id="rId4" Type="http://schemas.openxmlformats.org/officeDocument/2006/relationships/image" Target="../media/image12.sv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svg"/><Relationship Id="rId13" Type="http://schemas.openxmlformats.org/officeDocument/2006/relationships/image" Target="../media/image27.png"/><Relationship Id="rId3" Type="http://schemas.openxmlformats.org/officeDocument/2006/relationships/image" Target="../media/image17.png"/><Relationship Id="rId7" Type="http://schemas.openxmlformats.org/officeDocument/2006/relationships/image" Target="../media/image21.png"/><Relationship Id="rId12" Type="http://schemas.openxmlformats.org/officeDocument/2006/relationships/image" Target="../media/image26.sv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20.svg"/><Relationship Id="rId11" Type="http://schemas.openxmlformats.org/officeDocument/2006/relationships/image" Target="../media/image25.png"/><Relationship Id="rId5" Type="http://schemas.openxmlformats.org/officeDocument/2006/relationships/image" Target="../media/image19.png"/><Relationship Id="rId10" Type="http://schemas.openxmlformats.org/officeDocument/2006/relationships/image" Target="../media/image24.svg"/><Relationship Id="rId4" Type="http://schemas.openxmlformats.org/officeDocument/2006/relationships/image" Target="../media/image18.svg"/><Relationship Id="rId9" Type="http://schemas.openxmlformats.org/officeDocument/2006/relationships/image" Target="../media/image23.png"/><Relationship Id="rId14" Type="http://schemas.openxmlformats.org/officeDocument/2006/relationships/image" Target="../media/image28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37"/>
          <p:cNvSpPr txBox="1">
            <a:spLocks/>
          </p:cNvSpPr>
          <p:nvPr>
            <p:custDataLst>
              <p:tags r:id="rId1"/>
            </p:custDataLst>
          </p:nvPr>
        </p:nvSpPr>
        <p:spPr bwMode="gray">
          <a:xfrm>
            <a:off x="284163" y="1576388"/>
            <a:ext cx="10706100" cy="1565275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lnSpc>
                <a:spcPct val="90000"/>
              </a:lnSpc>
              <a:spcBef>
                <a:spcPct val="25000"/>
              </a:spcBef>
              <a:buClr>
                <a:schemeClr val="tx2"/>
              </a:buClr>
              <a:buFont typeface="Wingdings" panose="05000000000000000000" pitchFamily="2" charset="2"/>
              <a:defRPr sz="2000">
                <a:solidFill>
                  <a:schemeClr val="tx1"/>
                </a:solidFill>
                <a:latin typeface="Tele-GroteskFet" pitchFamily="2" charset="0"/>
              </a:defRPr>
            </a:lvl1pPr>
            <a:lvl2pPr marL="742950" indent="-285750">
              <a:lnSpc>
                <a:spcPct val="90000"/>
              </a:lnSpc>
              <a:spcBef>
                <a:spcPct val="25000"/>
              </a:spcBef>
              <a:buClr>
                <a:schemeClr val="tx2"/>
              </a:buClr>
              <a:buFont typeface="Wingdings" panose="05000000000000000000" pitchFamily="2" charset="2"/>
              <a:defRPr sz="2000">
                <a:solidFill>
                  <a:schemeClr val="tx1"/>
                </a:solidFill>
                <a:latin typeface="Tele-GroteskNor" pitchFamily="2" charset="0"/>
              </a:defRPr>
            </a:lvl2pPr>
            <a:lvl3pPr marL="225425" indent="-220663">
              <a:lnSpc>
                <a:spcPct val="90000"/>
              </a:lnSpc>
              <a:spcBef>
                <a:spcPct val="25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ele-GroteskNor" pitchFamily="2" charset="0"/>
              </a:defRPr>
            </a:lvl3pPr>
            <a:lvl4pPr marL="444500" indent="-215900">
              <a:lnSpc>
                <a:spcPct val="90000"/>
              </a:lnSpc>
              <a:spcBef>
                <a:spcPct val="25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ele-GroteskNor" pitchFamily="2" charset="0"/>
              </a:defRPr>
            </a:lvl4pPr>
            <a:lvl5pPr marL="677863" indent="-231775">
              <a:lnSpc>
                <a:spcPct val="90000"/>
              </a:lnSpc>
              <a:spcBef>
                <a:spcPct val="25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ele-GroteskNor" pitchFamily="2" charset="0"/>
              </a:defRPr>
            </a:lvl5pPr>
            <a:lvl6pPr marL="1135063" indent="-231775" defTabSz="457200" eaLnBrk="0" fontAlgn="base" hangingPunct="0">
              <a:lnSpc>
                <a:spcPct val="90000"/>
              </a:lnSpc>
              <a:spcBef>
                <a:spcPct val="25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ele-GroteskNor" pitchFamily="2" charset="0"/>
              </a:defRPr>
            </a:lvl6pPr>
            <a:lvl7pPr marL="1592263" indent="-231775" defTabSz="457200" eaLnBrk="0" fontAlgn="base" hangingPunct="0">
              <a:lnSpc>
                <a:spcPct val="90000"/>
              </a:lnSpc>
              <a:spcBef>
                <a:spcPct val="25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ele-GroteskNor" pitchFamily="2" charset="0"/>
              </a:defRPr>
            </a:lvl7pPr>
            <a:lvl8pPr marL="2049463" indent="-231775" defTabSz="457200" eaLnBrk="0" fontAlgn="base" hangingPunct="0">
              <a:lnSpc>
                <a:spcPct val="90000"/>
              </a:lnSpc>
              <a:spcBef>
                <a:spcPct val="25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ele-GroteskNor" pitchFamily="2" charset="0"/>
              </a:defRPr>
            </a:lvl8pPr>
            <a:lvl9pPr marL="2506663" indent="-231775" defTabSz="457200" eaLnBrk="0" fontAlgn="base" hangingPunct="0">
              <a:lnSpc>
                <a:spcPct val="90000"/>
              </a:lnSpc>
              <a:spcBef>
                <a:spcPct val="25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ele-GroteskNor" pitchFamily="2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hu-HU" altLang="hu-HU" sz="4400" dirty="0">
                <a:solidFill>
                  <a:schemeClr val="bg1"/>
                </a:solidFill>
                <a:latin typeface="Tele-GroteskEEUlt" pitchFamily="2" charset="0"/>
                <a:ea typeface="TeleGrotesk Headline Ultra" pitchFamily="2" charset="0"/>
                <a:cs typeface="TeleGrotesk Headline Ultra" pitchFamily="2" charset="0"/>
              </a:rPr>
              <a:t>Új AI szolgáltatások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hu-HU" altLang="hu-HU" sz="4400" dirty="0">
                <a:solidFill>
                  <a:schemeClr val="bg1"/>
                </a:solidFill>
                <a:latin typeface="Tele-GroteskEEUlt" pitchFamily="2" charset="0"/>
                <a:ea typeface="TeleGrotesk Headline Ultra" pitchFamily="2" charset="0"/>
                <a:cs typeface="TeleGrotesk Headline Ultra" pitchFamily="2" charset="0"/>
              </a:rPr>
              <a:t>magyar nyelvű GPT-X modellel</a:t>
            </a:r>
            <a:endParaRPr lang="en-US" altLang="hu-HU" sz="2800" i="1" dirty="0">
              <a:solidFill>
                <a:schemeClr val="bg1"/>
              </a:solidFill>
              <a:latin typeface="Tele-GroteskEEUlt" pitchFamily="2" charset="0"/>
              <a:ea typeface="TeleGrotesk Headline Ultra" pitchFamily="2" charset="0"/>
              <a:cs typeface="TeleGrotesk Headline Ultra" pitchFamily="2" charset="0"/>
            </a:endParaRPr>
          </a:p>
        </p:txBody>
      </p:sp>
      <p:sp>
        <p:nvSpPr>
          <p:cNvPr id="2" name="Szövegdoboz 1">
            <a:extLst>
              <a:ext uri="{FF2B5EF4-FFF2-40B4-BE49-F238E27FC236}">
                <a16:creationId xmlns:a16="http://schemas.microsoft.com/office/drawing/2014/main" id="{A0A125E0-EC7C-4F1F-A102-B7AC0D09B398}"/>
              </a:ext>
            </a:extLst>
          </p:cNvPr>
          <p:cNvSpPr txBox="1"/>
          <p:nvPr/>
        </p:nvSpPr>
        <p:spPr>
          <a:xfrm>
            <a:off x="332509" y="3449782"/>
            <a:ext cx="2535566" cy="1641475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 lIns="0" tIns="0" rIns="0" bIns="0" rtlCol="0">
            <a:spAutoFit/>
          </a:bodyPr>
          <a:lstStyle/>
          <a:p>
            <a:pPr>
              <a:spcBef>
                <a:spcPts val="0"/>
              </a:spcBef>
              <a:spcAft>
                <a:spcPts val="450"/>
              </a:spcAft>
              <a:buClr>
                <a:schemeClr val="tx2"/>
              </a:buClr>
            </a:pPr>
            <a:r>
              <a:rPr lang="hu-HU" sz="1800" dirty="0"/>
              <a:t>2022. június 7.</a:t>
            </a:r>
          </a:p>
          <a:p>
            <a:pPr>
              <a:spcBef>
                <a:spcPts val="0"/>
              </a:spcBef>
              <a:spcAft>
                <a:spcPts val="450"/>
              </a:spcAft>
              <a:buClr>
                <a:schemeClr val="tx2"/>
              </a:buClr>
            </a:pPr>
            <a:endParaRPr lang="hu-HU" sz="1800" dirty="0"/>
          </a:p>
          <a:p>
            <a:pPr>
              <a:spcBef>
                <a:spcPts val="0"/>
              </a:spcBef>
              <a:spcAft>
                <a:spcPts val="450"/>
              </a:spcAft>
              <a:buClr>
                <a:schemeClr val="tx2"/>
              </a:buClr>
            </a:pPr>
            <a:r>
              <a:rPr lang="hu-HU" sz="1800" dirty="0"/>
              <a:t>Horváth Varga János</a:t>
            </a:r>
          </a:p>
          <a:p>
            <a:pPr>
              <a:spcBef>
                <a:spcPts val="0"/>
              </a:spcBef>
              <a:spcAft>
                <a:spcPts val="450"/>
              </a:spcAft>
              <a:buClr>
                <a:schemeClr val="tx2"/>
              </a:buClr>
            </a:pPr>
            <a:r>
              <a:rPr lang="hu-HU" sz="1800" dirty="0"/>
              <a:t>Head of AI</a:t>
            </a:r>
          </a:p>
          <a:p>
            <a:pPr>
              <a:spcBef>
                <a:spcPts val="0"/>
              </a:spcBef>
              <a:spcAft>
                <a:spcPts val="450"/>
              </a:spcAft>
              <a:buClr>
                <a:schemeClr val="tx2"/>
              </a:buClr>
            </a:pPr>
            <a:r>
              <a:rPr lang="hu-HU" sz="1800" dirty="0"/>
              <a:t>T-Systems Magyarország Zrt.</a:t>
            </a:r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Téglalap 63">
            <a:extLst>
              <a:ext uri="{FF2B5EF4-FFF2-40B4-BE49-F238E27FC236}">
                <a16:creationId xmlns:a16="http://schemas.microsoft.com/office/drawing/2014/main" id="{D7677B84-137F-4968-B896-93F17DCF7B37}"/>
              </a:ext>
            </a:extLst>
          </p:cNvPr>
          <p:cNvSpPr/>
          <p:nvPr/>
        </p:nvSpPr>
        <p:spPr>
          <a:xfrm>
            <a:off x="534514" y="1305688"/>
            <a:ext cx="10539877" cy="1758224"/>
          </a:xfrm>
          <a:prstGeom prst="rect">
            <a:avLst/>
          </a:prstGeom>
          <a:noFill/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dirty="0" err="1">
              <a:solidFill>
                <a:schemeClr val="tx1"/>
              </a:solidFill>
            </a:endParaRPr>
          </a:p>
        </p:txBody>
      </p:sp>
      <p:sp>
        <p:nvSpPr>
          <p:cNvPr id="2" name="Cím 1">
            <a:extLst>
              <a:ext uri="{FF2B5EF4-FFF2-40B4-BE49-F238E27FC236}">
                <a16:creationId xmlns:a16="http://schemas.microsoft.com/office/drawing/2014/main" id="{A6D8763E-15D4-4F04-8132-2BCD7DEA40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Ügyfélszolgálati automatizáció hatékonyan</a:t>
            </a:r>
          </a:p>
        </p:txBody>
      </p:sp>
      <p:sp>
        <p:nvSpPr>
          <p:cNvPr id="4" name="Dia számának helye 3">
            <a:extLst>
              <a:ext uri="{FF2B5EF4-FFF2-40B4-BE49-F238E27FC236}">
                <a16:creationId xmlns:a16="http://schemas.microsoft.com/office/drawing/2014/main" id="{56C8AE41-43C6-4FFD-8C11-3D5D2DDF32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13BE6DB-5092-494B-9E7D-69A689934279}" type="slidenum">
              <a:rPr lang="en-US" altLang="hu-HU" smtClean="0"/>
              <a:pPr>
                <a:defRPr/>
              </a:pPr>
              <a:t>2</a:t>
            </a:fld>
            <a:endParaRPr lang="en-US" altLang="hu-HU"/>
          </a:p>
        </p:txBody>
      </p:sp>
      <p:sp>
        <p:nvSpPr>
          <p:cNvPr id="38" name="Téglalap 37">
            <a:extLst>
              <a:ext uri="{FF2B5EF4-FFF2-40B4-BE49-F238E27FC236}">
                <a16:creationId xmlns:a16="http://schemas.microsoft.com/office/drawing/2014/main" id="{D36672F4-DA06-462B-B7BC-BC7F2B74BA18}"/>
              </a:ext>
            </a:extLst>
          </p:cNvPr>
          <p:cNvSpPr/>
          <p:nvPr/>
        </p:nvSpPr>
        <p:spPr>
          <a:xfrm>
            <a:off x="4525799" y="3449819"/>
            <a:ext cx="2759786" cy="1757379"/>
          </a:xfrm>
          <a:prstGeom prst="rect">
            <a:avLst/>
          </a:prstGeom>
          <a:solidFill>
            <a:schemeClr val="tx2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lIns="108000" tIns="72000" rIns="108000" bIns="72000" rtlCol="0" anchor="ctr"/>
          <a:lstStyle/>
          <a:p>
            <a:pPr marL="0" marR="0" lvl="0" indent="0" algn="ctr" defTabSz="86410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hu-HU" sz="1800" b="0" i="0" u="none" strike="noStrike" kern="0" cap="none" spc="0" normalizeH="0" baseline="0" noProof="0" err="1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eleGrotesk Next"/>
              <a:ea typeface="+mn-ea"/>
              <a:cs typeface="+mn-cs"/>
            </a:endParaRPr>
          </a:p>
        </p:txBody>
      </p:sp>
      <p:sp>
        <p:nvSpPr>
          <p:cNvPr id="39" name="Téglalap 38">
            <a:extLst>
              <a:ext uri="{FF2B5EF4-FFF2-40B4-BE49-F238E27FC236}">
                <a16:creationId xmlns:a16="http://schemas.microsoft.com/office/drawing/2014/main" id="{1D3AD0BB-B04D-46C9-8DE1-08E0EB16F8F6}"/>
              </a:ext>
            </a:extLst>
          </p:cNvPr>
          <p:cNvSpPr/>
          <p:nvPr/>
        </p:nvSpPr>
        <p:spPr>
          <a:xfrm>
            <a:off x="7945811" y="3449819"/>
            <a:ext cx="2759786" cy="1742167"/>
          </a:xfrm>
          <a:prstGeom prst="rect">
            <a:avLst/>
          </a:prstGeom>
          <a:solidFill>
            <a:schemeClr val="tx2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lIns="108000" tIns="72000" rIns="108000" bIns="72000" rtlCol="0" anchor="ctr"/>
          <a:lstStyle/>
          <a:p>
            <a:pPr marL="0" marR="0" lvl="0" indent="0" algn="ctr" defTabSz="86410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hu-HU" sz="1800" b="0" i="0" u="none" strike="noStrike" kern="0" cap="none" spc="0" normalizeH="0" baseline="0" noProof="0" err="1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eleGrotesk Next"/>
              <a:ea typeface="+mn-ea"/>
              <a:cs typeface="+mn-cs"/>
            </a:endParaRPr>
          </a:p>
        </p:txBody>
      </p:sp>
      <p:sp>
        <p:nvSpPr>
          <p:cNvPr id="40" name="Téglalap 39">
            <a:extLst>
              <a:ext uri="{FF2B5EF4-FFF2-40B4-BE49-F238E27FC236}">
                <a16:creationId xmlns:a16="http://schemas.microsoft.com/office/drawing/2014/main" id="{AFA24855-A06F-4E94-9D48-F8EE76E1ACEB}"/>
              </a:ext>
            </a:extLst>
          </p:cNvPr>
          <p:cNvSpPr/>
          <p:nvPr/>
        </p:nvSpPr>
        <p:spPr>
          <a:xfrm>
            <a:off x="918667" y="3449819"/>
            <a:ext cx="2759786" cy="1758929"/>
          </a:xfrm>
          <a:prstGeom prst="rect">
            <a:avLst/>
          </a:prstGeom>
          <a:solidFill>
            <a:schemeClr val="tx2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lIns="108000" tIns="72000" rIns="108000" bIns="72000" rtlCol="0" anchor="ctr"/>
          <a:lstStyle/>
          <a:p>
            <a:pPr marL="0" marR="0" lvl="0" indent="0" algn="ctr" defTabSz="86410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hu-HU" sz="1800" b="0" i="0" u="none" strike="noStrike" kern="0" cap="none" spc="0" normalizeH="0" baseline="0" noProof="0" err="1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eleGrotesk Next"/>
              <a:ea typeface="+mn-ea"/>
              <a:cs typeface="+mn-cs"/>
            </a:endParaRPr>
          </a:p>
        </p:txBody>
      </p:sp>
      <p:sp>
        <p:nvSpPr>
          <p:cNvPr id="41" name="Téglalap 40">
            <a:extLst>
              <a:ext uri="{FF2B5EF4-FFF2-40B4-BE49-F238E27FC236}">
                <a16:creationId xmlns:a16="http://schemas.microsoft.com/office/drawing/2014/main" id="{F11A9EE2-A277-49EE-B370-A23964D94E8C}"/>
              </a:ext>
            </a:extLst>
          </p:cNvPr>
          <p:cNvSpPr/>
          <p:nvPr/>
        </p:nvSpPr>
        <p:spPr>
          <a:xfrm>
            <a:off x="7936227" y="1635539"/>
            <a:ext cx="2782212" cy="1289756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lIns="108000" tIns="72000" rIns="108000" bIns="72000" rtlCol="0" anchor="ctr"/>
          <a:lstStyle/>
          <a:p>
            <a:pPr marL="0" marR="0" lvl="0" indent="0" algn="ctr" defTabSz="86410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hu-HU" sz="1800" b="0" i="0" u="none" strike="noStrike" kern="0" cap="none" spc="0" normalizeH="0" baseline="0" noProof="0" err="1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eleGrotesk Next"/>
              <a:ea typeface="+mn-ea"/>
              <a:cs typeface="+mn-cs"/>
            </a:endParaRPr>
          </a:p>
        </p:txBody>
      </p:sp>
      <p:sp>
        <p:nvSpPr>
          <p:cNvPr id="42" name="Téglalap 41">
            <a:extLst>
              <a:ext uri="{FF2B5EF4-FFF2-40B4-BE49-F238E27FC236}">
                <a16:creationId xmlns:a16="http://schemas.microsoft.com/office/drawing/2014/main" id="{94E483CD-D69F-44CF-9627-1E597A42AB23}"/>
              </a:ext>
            </a:extLst>
          </p:cNvPr>
          <p:cNvSpPr/>
          <p:nvPr/>
        </p:nvSpPr>
        <p:spPr>
          <a:xfrm>
            <a:off x="4467474" y="1628343"/>
            <a:ext cx="2782212" cy="1289756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lIns="108000" tIns="72000" rIns="108000" bIns="72000" rtlCol="0" anchor="ctr"/>
          <a:lstStyle/>
          <a:p>
            <a:pPr marL="0" marR="0" lvl="0" indent="0" algn="ctr" defTabSz="86410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hu-HU" sz="1800" b="0" i="0" u="none" strike="noStrike" kern="0" cap="none" spc="0" normalizeH="0" baseline="0" noProof="0" err="1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eleGrotesk Next"/>
              <a:ea typeface="+mn-ea"/>
              <a:cs typeface="+mn-cs"/>
            </a:endParaRPr>
          </a:p>
        </p:txBody>
      </p:sp>
      <p:sp>
        <p:nvSpPr>
          <p:cNvPr id="43" name="Téglalap 42">
            <a:extLst>
              <a:ext uri="{FF2B5EF4-FFF2-40B4-BE49-F238E27FC236}">
                <a16:creationId xmlns:a16="http://schemas.microsoft.com/office/drawing/2014/main" id="{6F30761A-6CE7-48ED-AA1B-BF353533AF98}"/>
              </a:ext>
            </a:extLst>
          </p:cNvPr>
          <p:cNvSpPr/>
          <p:nvPr/>
        </p:nvSpPr>
        <p:spPr>
          <a:xfrm>
            <a:off x="896241" y="1632900"/>
            <a:ext cx="2782212" cy="1289756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lIns="108000" tIns="72000" rIns="108000" bIns="72000" rtlCol="0" anchor="ctr"/>
          <a:lstStyle/>
          <a:p>
            <a:pPr marL="0" marR="0" lvl="0" indent="0" algn="ctr" defTabSz="86410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hu-HU" sz="1800" b="0" i="0" u="none" strike="noStrike" kern="0" cap="none" spc="0" normalizeH="0" baseline="0" noProof="0" err="1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eleGrotesk Next"/>
              <a:ea typeface="+mn-ea"/>
              <a:cs typeface="+mn-cs"/>
            </a:endParaRPr>
          </a:p>
        </p:txBody>
      </p:sp>
      <p:sp>
        <p:nvSpPr>
          <p:cNvPr id="44" name="Szövegdoboz 43">
            <a:extLst>
              <a:ext uri="{FF2B5EF4-FFF2-40B4-BE49-F238E27FC236}">
                <a16:creationId xmlns:a16="http://schemas.microsoft.com/office/drawing/2014/main" id="{849EB4A1-8E16-40F6-9462-407B5B699ADB}"/>
              </a:ext>
            </a:extLst>
          </p:cNvPr>
          <p:cNvSpPr txBox="1"/>
          <p:nvPr/>
        </p:nvSpPr>
        <p:spPr>
          <a:xfrm>
            <a:off x="918667" y="2018807"/>
            <a:ext cx="2734573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defTabSz="864108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hu-HU" sz="1600" b="1" dirty="0" err="1">
                <a:solidFill>
                  <a:schemeClr val="accent5">
                    <a:lumMod val="10000"/>
                  </a:schemeClr>
                </a:solidFill>
                <a:latin typeface="+mn-lt"/>
                <a:cs typeface="+mn-cs"/>
              </a:rPr>
              <a:t>Avaya</a:t>
            </a:r>
            <a:r>
              <a:rPr lang="hu-HU" sz="1600" b="1" dirty="0">
                <a:solidFill>
                  <a:schemeClr val="accent5">
                    <a:lumMod val="10000"/>
                  </a:schemeClr>
                </a:solidFill>
                <a:latin typeface="+mn-lt"/>
                <a:cs typeface="+mn-cs"/>
              </a:rPr>
              <a:t> </a:t>
            </a:r>
            <a:r>
              <a:rPr lang="hu-HU" sz="1600" b="1" dirty="0" err="1">
                <a:solidFill>
                  <a:schemeClr val="accent5">
                    <a:lumMod val="10000"/>
                  </a:schemeClr>
                </a:solidFill>
                <a:latin typeface="+mn-lt"/>
                <a:cs typeface="+mn-cs"/>
              </a:rPr>
              <a:t>Contact</a:t>
            </a:r>
            <a:r>
              <a:rPr lang="hu-HU" sz="1600" b="1" dirty="0">
                <a:solidFill>
                  <a:schemeClr val="accent5">
                    <a:lumMod val="10000"/>
                  </a:schemeClr>
                </a:solidFill>
                <a:latin typeface="+mn-lt"/>
                <a:cs typeface="+mn-cs"/>
              </a:rPr>
              <a:t> Center </a:t>
            </a:r>
            <a:br>
              <a:rPr lang="hu-HU" sz="1600" b="1" dirty="0">
                <a:solidFill>
                  <a:schemeClr val="accent5">
                    <a:lumMod val="10000"/>
                  </a:schemeClr>
                </a:solidFill>
                <a:latin typeface="+mn-lt"/>
                <a:cs typeface="+mn-cs"/>
              </a:rPr>
            </a:br>
            <a:r>
              <a:rPr lang="hu-HU" sz="1600" b="1" dirty="0">
                <a:solidFill>
                  <a:schemeClr val="accent5">
                    <a:lumMod val="10000"/>
                  </a:schemeClr>
                </a:solidFill>
                <a:latin typeface="+mn-lt"/>
                <a:cs typeface="+mn-cs"/>
              </a:rPr>
              <a:t>előfeltétel volt</a:t>
            </a:r>
          </a:p>
        </p:txBody>
      </p:sp>
      <p:sp>
        <p:nvSpPr>
          <p:cNvPr id="45" name="Szövegdoboz 44">
            <a:extLst>
              <a:ext uri="{FF2B5EF4-FFF2-40B4-BE49-F238E27FC236}">
                <a16:creationId xmlns:a16="http://schemas.microsoft.com/office/drawing/2014/main" id="{1E92A165-052B-4A1D-84F1-DB0342CD56FC}"/>
              </a:ext>
            </a:extLst>
          </p:cNvPr>
          <p:cNvSpPr txBox="1"/>
          <p:nvPr/>
        </p:nvSpPr>
        <p:spPr>
          <a:xfrm>
            <a:off x="4525798" y="2018807"/>
            <a:ext cx="2665562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defTabSz="864108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hu-HU" sz="1600" b="1" dirty="0">
                <a:solidFill>
                  <a:schemeClr val="accent5">
                    <a:lumMod val="10000"/>
                  </a:schemeClr>
                </a:solidFill>
                <a:latin typeface="+mn-lt"/>
                <a:cs typeface="+mn-cs"/>
              </a:rPr>
              <a:t>Csak egyedi projektként </a:t>
            </a:r>
            <a:br>
              <a:rPr lang="hu-HU" sz="1600" b="1" dirty="0">
                <a:solidFill>
                  <a:schemeClr val="accent5">
                    <a:lumMod val="10000"/>
                  </a:schemeClr>
                </a:solidFill>
                <a:latin typeface="+mn-lt"/>
                <a:cs typeface="+mn-cs"/>
              </a:rPr>
            </a:br>
            <a:r>
              <a:rPr lang="hu-HU" sz="1600" b="1" dirty="0">
                <a:solidFill>
                  <a:schemeClr val="accent5">
                    <a:lumMod val="10000"/>
                  </a:schemeClr>
                </a:solidFill>
                <a:latin typeface="+mn-lt"/>
                <a:cs typeface="+mn-cs"/>
              </a:rPr>
              <a:t>volt elérhető</a:t>
            </a:r>
          </a:p>
        </p:txBody>
      </p:sp>
      <p:sp>
        <p:nvSpPr>
          <p:cNvPr id="46" name="Szövegdoboz 45">
            <a:extLst>
              <a:ext uri="{FF2B5EF4-FFF2-40B4-BE49-F238E27FC236}">
                <a16:creationId xmlns:a16="http://schemas.microsoft.com/office/drawing/2014/main" id="{9E5FD269-E333-4339-B633-936D90CB4615}"/>
              </a:ext>
            </a:extLst>
          </p:cNvPr>
          <p:cNvSpPr txBox="1"/>
          <p:nvPr/>
        </p:nvSpPr>
        <p:spPr>
          <a:xfrm>
            <a:off x="8066248" y="2018807"/>
            <a:ext cx="2665562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defTabSz="864108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hu-HU" sz="1600" b="1" dirty="0">
                <a:solidFill>
                  <a:schemeClr val="accent5">
                    <a:lumMod val="10000"/>
                  </a:schemeClr>
                </a:solidFill>
                <a:latin typeface="+mn-lt"/>
                <a:cs typeface="+mn-cs"/>
              </a:rPr>
              <a:t>Sok tanító adatot igényelt </a:t>
            </a:r>
            <a:br>
              <a:rPr lang="hu-HU" sz="1600" b="1" dirty="0">
                <a:solidFill>
                  <a:schemeClr val="accent5">
                    <a:lumMod val="10000"/>
                  </a:schemeClr>
                </a:solidFill>
                <a:latin typeface="+mn-lt"/>
                <a:cs typeface="+mn-cs"/>
              </a:rPr>
            </a:br>
            <a:r>
              <a:rPr lang="hu-HU" sz="1600" b="1" dirty="0">
                <a:solidFill>
                  <a:schemeClr val="accent5">
                    <a:lumMod val="10000"/>
                  </a:schemeClr>
                </a:solidFill>
                <a:latin typeface="+mn-lt"/>
                <a:cs typeface="+mn-cs"/>
              </a:rPr>
              <a:t>(60-80e mondat)</a:t>
            </a:r>
          </a:p>
        </p:txBody>
      </p:sp>
      <p:sp>
        <p:nvSpPr>
          <p:cNvPr id="53" name="Szövegdoboz 52">
            <a:extLst>
              <a:ext uri="{FF2B5EF4-FFF2-40B4-BE49-F238E27FC236}">
                <a16:creationId xmlns:a16="http://schemas.microsoft.com/office/drawing/2014/main" id="{DE54F41F-059B-4743-B837-876C3EB27EA4}"/>
              </a:ext>
            </a:extLst>
          </p:cNvPr>
          <p:cNvSpPr txBox="1"/>
          <p:nvPr/>
        </p:nvSpPr>
        <p:spPr>
          <a:xfrm>
            <a:off x="1051988" y="4413083"/>
            <a:ext cx="2493143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hu-HU" sz="1600" cap="small" dirty="0"/>
              <a:t>Felhő alapú </a:t>
            </a:r>
            <a:r>
              <a:rPr lang="hu-HU" sz="1600" cap="small" dirty="0" err="1"/>
              <a:t>contact</a:t>
            </a:r>
            <a:r>
              <a:rPr lang="hu-HU" sz="1600" cap="small" dirty="0"/>
              <a:t> center szolgáltatást indítunk</a:t>
            </a:r>
          </a:p>
        </p:txBody>
      </p:sp>
      <p:sp>
        <p:nvSpPr>
          <p:cNvPr id="54" name="Szövegdoboz 53">
            <a:extLst>
              <a:ext uri="{FF2B5EF4-FFF2-40B4-BE49-F238E27FC236}">
                <a16:creationId xmlns:a16="http://schemas.microsoft.com/office/drawing/2014/main" id="{1D8DFD24-B646-4F87-B6FC-2FB2627E9AE3}"/>
              </a:ext>
            </a:extLst>
          </p:cNvPr>
          <p:cNvSpPr txBox="1"/>
          <p:nvPr/>
        </p:nvSpPr>
        <p:spPr>
          <a:xfrm>
            <a:off x="4608293" y="4413082"/>
            <a:ext cx="2677292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hu-HU" sz="1600" cap="small" dirty="0"/>
              <a:t>Havidíjas felhőszolgáltatás-ként biztosítjuk</a:t>
            </a:r>
          </a:p>
        </p:txBody>
      </p:sp>
      <p:sp>
        <p:nvSpPr>
          <p:cNvPr id="55" name="Szövegdoboz 54">
            <a:extLst>
              <a:ext uri="{FF2B5EF4-FFF2-40B4-BE49-F238E27FC236}">
                <a16:creationId xmlns:a16="http://schemas.microsoft.com/office/drawing/2014/main" id="{D00B1035-C74B-4A16-9E1E-F9B02B01B768}"/>
              </a:ext>
            </a:extLst>
          </p:cNvPr>
          <p:cNvSpPr txBox="1"/>
          <p:nvPr/>
        </p:nvSpPr>
        <p:spPr>
          <a:xfrm>
            <a:off x="7930910" y="4413081"/>
            <a:ext cx="2782212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hu-HU" sz="1600" cap="small" dirty="0"/>
              <a:t>Cél a költséghatékony,</a:t>
            </a:r>
            <a:br>
              <a:rPr lang="hu-HU" sz="1600" cap="small" dirty="0"/>
            </a:br>
            <a:r>
              <a:rPr lang="hu-HU" sz="1600" cap="small" dirty="0"/>
              <a:t>gyors automatizáció</a:t>
            </a:r>
          </a:p>
        </p:txBody>
      </p:sp>
      <p:pic>
        <p:nvPicPr>
          <p:cNvPr id="56" name="Ábra 55" descr="A dolgok internete egyszínű kitöltéssel">
            <a:extLst>
              <a:ext uri="{FF2B5EF4-FFF2-40B4-BE49-F238E27FC236}">
                <a16:creationId xmlns:a16="http://schemas.microsoft.com/office/drawing/2014/main" id="{B5C093C5-2813-472B-B98F-B28153B206C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973124" y="3661979"/>
            <a:ext cx="635085" cy="635085"/>
          </a:xfrm>
          <a:prstGeom prst="rect">
            <a:avLst/>
          </a:prstGeom>
        </p:spPr>
      </p:pic>
      <p:sp>
        <p:nvSpPr>
          <p:cNvPr id="65" name="Téglalap 64">
            <a:extLst>
              <a:ext uri="{FF2B5EF4-FFF2-40B4-BE49-F238E27FC236}">
                <a16:creationId xmlns:a16="http://schemas.microsoft.com/office/drawing/2014/main" id="{0DCAE6D2-BCCC-4A67-B059-36D7D326EEFA}"/>
              </a:ext>
            </a:extLst>
          </p:cNvPr>
          <p:cNvSpPr/>
          <p:nvPr/>
        </p:nvSpPr>
        <p:spPr>
          <a:xfrm>
            <a:off x="408104" y="1025738"/>
            <a:ext cx="2532807" cy="465906"/>
          </a:xfrm>
          <a:prstGeom prst="rect">
            <a:avLst/>
          </a:prstGeom>
          <a:solidFill>
            <a:schemeClr val="accent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b="1" dirty="0">
                <a:solidFill>
                  <a:schemeClr val="tx1"/>
                </a:solidFill>
              </a:rPr>
              <a:t>Vanda elterjedésének eddigi akadályai</a:t>
            </a:r>
          </a:p>
        </p:txBody>
      </p:sp>
      <p:sp>
        <p:nvSpPr>
          <p:cNvPr id="66" name="Téglalap 65">
            <a:extLst>
              <a:ext uri="{FF2B5EF4-FFF2-40B4-BE49-F238E27FC236}">
                <a16:creationId xmlns:a16="http://schemas.microsoft.com/office/drawing/2014/main" id="{41BB85E6-4D2B-4DD4-A26F-97D34E4E7A4F}"/>
              </a:ext>
            </a:extLst>
          </p:cNvPr>
          <p:cNvSpPr/>
          <p:nvPr/>
        </p:nvSpPr>
        <p:spPr>
          <a:xfrm>
            <a:off x="534513" y="3239631"/>
            <a:ext cx="10539877" cy="2259463"/>
          </a:xfrm>
          <a:prstGeom prst="rect">
            <a:avLst/>
          </a:prstGeom>
          <a:noFill/>
          <a:ln>
            <a:solidFill>
              <a:schemeClr val="tx1">
                <a:lumMod val="95000"/>
                <a:lumOff val="5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dirty="0" err="1">
              <a:solidFill>
                <a:schemeClr val="tx1"/>
              </a:solidFill>
            </a:endParaRPr>
          </a:p>
        </p:txBody>
      </p:sp>
      <p:sp>
        <p:nvSpPr>
          <p:cNvPr id="67" name="Téglalap 66">
            <a:extLst>
              <a:ext uri="{FF2B5EF4-FFF2-40B4-BE49-F238E27FC236}">
                <a16:creationId xmlns:a16="http://schemas.microsoft.com/office/drawing/2014/main" id="{9F49C8F7-0E19-42D5-830C-1CB1DE0B6236}"/>
              </a:ext>
            </a:extLst>
          </p:cNvPr>
          <p:cNvSpPr/>
          <p:nvPr/>
        </p:nvSpPr>
        <p:spPr>
          <a:xfrm>
            <a:off x="8647216" y="5283807"/>
            <a:ext cx="2532807" cy="465906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b="1" dirty="0">
                <a:solidFill>
                  <a:schemeClr val="bg1"/>
                </a:solidFill>
              </a:rPr>
              <a:t>Új szolgálatásunk</a:t>
            </a:r>
          </a:p>
        </p:txBody>
      </p:sp>
      <p:pic>
        <p:nvPicPr>
          <p:cNvPr id="71" name="Ábra 70" descr="Havi naptár egyszínű kitöltéssel">
            <a:extLst>
              <a:ext uri="{FF2B5EF4-FFF2-40B4-BE49-F238E27FC236}">
                <a16:creationId xmlns:a16="http://schemas.microsoft.com/office/drawing/2014/main" id="{ECA1B103-B87D-48CB-86F2-0A58B2C93908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5583949" y="3683483"/>
            <a:ext cx="633600" cy="633600"/>
          </a:xfrm>
          <a:prstGeom prst="rect">
            <a:avLst/>
          </a:prstGeom>
        </p:spPr>
      </p:pic>
      <p:pic>
        <p:nvPicPr>
          <p:cNvPr id="73" name="Ábra 72" descr="Stopper egyszínű kitöltéssel">
            <a:extLst>
              <a:ext uri="{FF2B5EF4-FFF2-40B4-BE49-F238E27FC236}">
                <a16:creationId xmlns:a16="http://schemas.microsoft.com/office/drawing/2014/main" id="{455D47DA-5967-471E-8371-846D0B791988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9005216" y="3636506"/>
            <a:ext cx="633600" cy="633600"/>
          </a:xfrm>
          <a:prstGeom prst="rect">
            <a:avLst/>
          </a:prstGeom>
        </p:spPr>
      </p:pic>
      <p:sp>
        <p:nvSpPr>
          <p:cNvPr id="74" name="Nyíl: lefelé mutató 73">
            <a:extLst>
              <a:ext uri="{FF2B5EF4-FFF2-40B4-BE49-F238E27FC236}">
                <a16:creationId xmlns:a16="http://schemas.microsoft.com/office/drawing/2014/main" id="{6FAE27FF-2819-47E3-80E6-A037F8BB886D}"/>
              </a:ext>
            </a:extLst>
          </p:cNvPr>
          <p:cNvSpPr/>
          <p:nvPr/>
        </p:nvSpPr>
        <p:spPr>
          <a:xfrm>
            <a:off x="2003667" y="2749024"/>
            <a:ext cx="564572" cy="584776"/>
          </a:xfrm>
          <a:prstGeom prst="downArrow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dirty="0" err="1">
              <a:solidFill>
                <a:schemeClr val="tx1"/>
              </a:solidFill>
            </a:endParaRPr>
          </a:p>
        </p:txBody>
      </p:sp>
      <p:sp>
        <p:nvSpPr>
          <p:cNvPr id="75" name="Nyíl: lefelé mutató 74">
            <a:extLst>
              <a:ext uri="{FF2B5EF4-FFF2-40B4-BE49-F238E27FC236}">
                <a16:creationId xmlns:a16="http://schemas.microsoft.com/office/drawing/2014/main" id="{C2A2408A-8F1D-4442-91B7-5966475C8971}"/>
              </a:ext>
            </a:extLst>
          </p:cNvPr>
          <p:cNvSpPr/>
          <p:nvPr/>
        </p:nvSpPr>
        <p:spPr>
          <a:xfrm>
            <a:off x="5618463" y="2748211"/>
            <a:ext cx="564572" cy="584776"/>
          </a:xfrm>
          <a:prstGeom prst="downArrow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dirty="0" err="1">
              <a:solidFill>
                <a:schemeClr val="tx1"/>
              </a:solidFill>
            </a:endParaRPr>
          </a:p>
        </p:txBody>
      </p:sp>
      <p:sp>
        <p:nvSpPr>
          <p:cNvPr id="76" name="Nyíl: lefelé mutató 75">
            <a:extLst>
              <a:ext uri="{FF2B5EF4-FFF2-40B4-BE49-F238E27FC236}">
                <a16:creationId xmlns:a16="http://schemas.microsoft.com/office/drawing/2014/main" id="{A9F9C3AE-002D-4C09-A6A6-7D7BA0642C9A}"/>
              </a:ext>
            </a:extLst>
          </p:cNvPr>
          <p:cNvSpPr/>
          <p:nvPr/>
        </p:nvSpPr>
        <p:spPr>
          <a:xfrm>
            <a:off x="9039730" y="2755229"/>
            <a:ext cx="564572" cy="584776"/>
          </a:xfrm>
          <a:prstGeom prst="downArrow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dirty="0" err="1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293683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42370170-8FC5-4BC0-85EA-11BCEBA576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172" y="236389"/>
            <a:ext cx="10863263" cy="625725"/>
          </a:xfrm>
        </p:spPr>
        <p:txBody>
          <a:bodyPr/>
          <a:lstStyle/>
          <a:p>
            <a:pPr>
              <a:lnSpc>
                <a:spcPts val="2200"/>
              </a:lnSpc>
            </a:pPr>
            <a:r>
              <a:rPr lang="hu-HU" dirty="0"/>
              <a:t>Vanda 2.0</a:t>
            </a:r>
            <a:br>
              <a:rPr lang="hu-HU" spc="-100" dirty="0"/>
            </a:br>
            <a:r>
              <a:rPr lang="hu-HU" sz="2000" i="1" dirty="0" err="1">
                <a:latin typeface="+mn-lt"/>
              </a:rPr>
              <a:t>from</a:t>
            </a:r>
            <a:r>
              <a:rPr lang="hu-HU" sz="2000" i="1" dirty="0">
                <a:latin typeface="+mn-lt"/>
              </a:rPr>
              <a:t> </a:t>
            </a:r>
            <a:r>
              <a:rPr lang="hu-HU" sz="2000" i="1" dirty="0" err="1">
                <a:latin typeface="+mn-lt"/>
              </a:rPr>
              <a:t>Conversational</a:t>
            </a:r>
            <a:r>
              <a:rPr lang="hu-HU" sz="2000" i="1" dirty="0">
                <a:latin typeface="+mn-lt"/>
              </a:rPr>
              <a:t> IVR </a:t>
            </a:r>
            <a:r>
              <a:rPr lang="hu-HU" sz="2000" i="1" dirty="0" err="1">
                <a:latin typeface="+mn-lt"/>
              </a:rPr>
              <a:t>to</a:t>
            </a:r>
            <a:r>
              <a:rPr lang="hu-HU" sz="2000" i="1" dirty="0">
                <a:latin typeface="+mn-lt"/>
              </a:rPr>
              <a:t> </a:t>
            </a:r>
            <a:r>
              <a:rPr lang="hu-HU" sz="2000" i="1" dirty="0" err="1">
                <a:latin typeface="+mn-lt"/>
              </a:rPr>
              <a:t>Intelligent</a:t>
            </a:r>
            <a:r>
              <a:rPr lang="hu-HU" sz="2000" i="1" dirty="0">
                <a:latin typeface="+mn-lt"/>
              </a:rPr>
              <a:t> </a:t>
            </a:r>
            <a:r>
              <a:rPr lang="hu-HU" sz="2000" i="1" dirty="0" err="1">
                <a:latin typeface="+mn-lt"/>
              </a:rPr>
              <a:t>Conversation</a:t>
            </a:r>
            <a:endParaRPr lang="hu-HU" sz="2000" i="1" dirty="0">
              <a:latin typeface="+mn-lt"/>
            </a:endParaRPr>
          </a:p>
        </p:txBody>
      </p:sp>
      <p:sp>
        <p:nvSpPr>
          <p:cNvPr id="4" name="Dia számának helye 3">
            <a:extLst>
              <a:ext uri="{FF2B5EF4-FFF2-40B4-BE49-F238E27FC236}">
                <a16:creationId xmlns:a16="http://schemas.microsoft.com/office/drawing/2014/main" id="{E76304D4-F1B1-4077-BD2E-B8A1422107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13BE6DB-5092-494B-9E7D-69A689934279}" type="slidenum">
              <a:rPr lang="en-US" altLang="hu-HU" smtClean="0"/>
              <a:pPr>
                <a:defRPr/>
              </a:pPr>
              <a:t>3</a:t>
            </a:fld>
            <a:endParaRPr lang="en-US" altLang="hu-HU" dirty="0"/>
          </a:p>
        </p:txBody>
      </p:sp>
      <p:sp>
        <p:nvSpPr>
          <p:cNvPr id="7" name="Téglalap 6">
            <a:extLst>
              <a:ext uri="{FF2B5EF4-FFF2-40B4-BE49-F238E27FC236}">
                <a16:creationId xmlns:a16="http://schemas.microsoft.com/office/drawing/2014/main" id="{DB8825F2-140A-408B-BE2A-CB90803E722A}"/>
              </a:ext>
            </a:extLst>
          </p:cNvPr>
          <p:cNvSpPr/>
          <p:nvPr/>
        </p:nvSpPr>
        <p:spPr>
          <a:xfrm>
            <a:off x="2649114" y="1479543"/>
            <a:ext cx="1723545" cy="782832"/>
          </a:xfrm>
          <a:prstGeom prst="rect">
            <a:avLst/>
          </a:prstGeom>
          <a:solidFill>
            <a:schemeClr val="accent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err="1">
                <a:solidFill>
                  <a:schemeClr val="tx1"/>
                </a:solidFill>
              </a:rPr>
              <a:t>Contact</a:t>
            </a:r>
            <a:r>
              <a:rPr lang="hu-HU" dirty="0">
                <a:solidFill>
                  <a:schemeClr val="tx1"/>
                </a:solidFill>
              </a:rPr>
              <a:t> Center</a:t>
            </a:r>
          </a:p>
        </p:txBody>
      </p:sp>
      <p:sp>
        <p:nvSpPr>
          <p:cNvPr id="8" name="Felhő 7">
            <a:extLst>
              <a:ext uri="{FF2B5EF4-FFF2-40B4-BE49-F238E27FC236}">
                <a16:creationId xmlns:a16="http://schemas.microsoft.com/office/drawing/2014/main" id="{7300481C-6B67-4794-9153-6CBD05CC2800}"/>
              </a:ext>
            </a:extLst>
          </p:cNvPr>
          <p:cNvSpPr/>
          <p:nvPr/>
        </p:nvSpPr>
        <p:spPr>
          <a:xfrm>
            <a:off x="797819" y="1346888"/>
            <a:ext cx="1565663" cy="1065704"/>
          </a:xfrm>
          <a:prstGeom prst="cloud">
            <a:avLst/>
          </a:prstGeom>
          <a:solidFill>
            <a:schemeClr val="accent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>
                <a:solidFill>
                  <a:schemeClr val="tx1"/>
                </a:solidFill>
              </a:rPr>
              <a:t>PSTN</a:t>
            </a:r>
          </a:p>
        </p:txBody>
      </p:sp>
      <p:sp>
        <p:nvSpPr>
          <p:cNvPr id="9" name="Téglalap 8">
            <a:extLst>
              <a:ext uri="{FF2B5EF4-FFF2-40B4-BE49-F238E27FC236}">
                <a16:creationId xmlns:a16="http://schemas.microsoft.com/office/drawing/2014/main" id="{58AFF33F-594E-4A29-9052-DC8B3B9D2F96}"/>
              </a:ext>
            </a:extLst>
          </p:cNvPr>
          <p:cNvSpPr/>
          <p:nvPr/>
        </p:nvSpPr>
        <p:spPr>
          <a:xfrm>
            <a:off x="7426015" y="400227"/>
            <a:ext cx="1565663" cy="782832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err="1">
                <a:solidFill>
                  <a:schemeClr val="bg1"/>
                </a:solidFill>
              </a:rPr>
              <a:t>Nuance</a:t>
            </a:r>
            <a:r>
              <a:rPr lang="hu-HU" dirty="0">
                <a:solidFill>
                  <a:schemeClr val="bg1"/>
                </a:solidFill>
              </a:rPr>
              <a:t> ASR</a:t>
            </a:r>
          </a:p>
          <a:p>
            <a:pPr algn="ctr"/>
            <a:r>
              <a:rPr lang="hu-HU" sz="1800" dirty="0" err="1">
                <a:solidFill>
                  <a:schemeClr val="bg1"/>
                </a:solidFill>
              </a:rPr>
              <a:t>Recognizer</a:t>
            </a:r>
            <a:endParaRPr lang="hu-HU" dirty="0">
              <a:solidFill>
                <a:schemeClr val="bg1"/>
              </a:solidFill>
            </a:endParaRPr>
          </a:p>
        </p:txBody>
      </p:sp>
      <p:sp>
        <p:nvSpPr>
          <p:cNvPr id="10" name="Téglalap 9">
            <a:extLst>
              <a:ext uri="{FF2B5EF4-FFF2-40B4-BE49-F238E27FC236}">
                <a16:creationId xmlns:a16="http://schemas.microsoft.com/office/drawing/2014/main" id="{39928390-EDC0-46F6-89E4-57CCAF7F216D}"/>
              </a:ext>
            </a:extLst>
          </p:cNvPr>
          <p:cNvSpPr/>
          <p:nvPr/>
        </p:nvSpPr>
        <p:spPr>
          <a:xfrm>
            <a:off x="9216440" y="1502857"/>
            <a:ext cx="1565663" cy="782832"/>
          </a:xfrm>
          <a:prstGeom prst="rect">
            <a:avLst/>
          </a:prstGeom>
          <a:solidFill>
            <a:srgbClr val="92D05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b="1" dirty="0">
                <a:solidFill>
                  <a:schemeClr val="tx1"/>
                </a:solidFill>
              </a:rPr>
              <a:t>GPT-3</a:t>
            </a:r>
            <a:br>
              <a:rPr lang="hu-HU" dirty="0">
                <a:solidFill>
                  <a:schemeClr val="tx1"/>
                </a:solidFill>
              </a:rPr>
            </a:br>
            <a:r>
              <a:rPr lang="hu-HU" sz="1800" dirty="0" err="1">
                <a:solidFill>
                  <a:schemeClr val="tx1"/>
                </a:solidFill>
              </a:rPr>
              <a:t>language</a:t>
            </a:r>
            <a:r>
              <a:rPr lang="hu-HU" sz="1800" dirty="0">
                <a:solidFill>
                  <a:schemeClr val="tx1"/>
                </a:solidFill>
              </a:rPr>
              <a:t> </a:t>
            </a:r>
            <a:r>
              <a:rPr lang="hu-HU" sz="1800" dirty="0" err="1">
                <a:solidFill>
                  <a:schemeClr val="tx1"/>
                </a:solidFill>
              </a:rPr>
              <a:t>model</a:t>
            </a:r>
            <a:endParaRPr lang="hu-HU" sz="1800" dirty="0">
              <a:solidFill>
                <a:schemeClr val="tx1"/>
              </a:solidFill>
            </a:endParaRPr>
          </a:p>
        </p:txBody>
      </p:sp>
      <p:sp>
        <p:nvSpPr>
          <p:cNvPr id="11" name="Téglalap 10">
            <a:extLst>
              <a:ext uri="{FF2B5EF4-FFF2-40B4-BE49-F238E27FC236}">
                <a16:creationId xmlns:a16="http://schemas.microsoft.com/office/drawing/2014/main" id="{A9F05F7D-F50A-4768-9BA6-FD68C09A7D8D}"/>
              </a:ext>
            </a:extLst>
          </p:cNvPr>
          <p:cNvSpPr/>
          <p:nvPr/>
        </p:nvSpPr>
        <p:spPr>
          <a:xfrm>
            <a:off x="5477707" y="1477954"/>
            <a:ext cx="1723545" cy="782832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2000" dirty="0">
                <a:solidFill>
                  <a:schemeClr val="bg1"/>
                </a:solidFill>
              </a:rPr>
              <a:t>T-Systems AIF </a:t>
            </a:r>
            <a:r>
              <a:rPr lang="hu-HU" sz="1800" dirty="0">
                <a:solidFill>
                  <a:schemeClr val="bg1"/>
                </a:solidFill>
              </a:rPr>
              <a:t>(</a:t>
            </a:r>
            <a:r>
              <a:rPr lang="hu-HU" sz="1800" dirty="0" err="1">
                <a:solidFill>
                  <a:schemeClr val="bg1"/>
                </a:solidFill>
              </a:rPr>
              <a:t>workflow</a:t>
            </a:r>
            <a:r>
              <a:rPr lang="hu-HU" sz="1800" dirty="0">
                <a:solidFill>
                  <a:schemeClr val="bg1"/>
                </a:solidFill>
              </a:rPr>
              <a:t> </a:t>
            </a:r>
            <a:r>
              <a:rPr lang="hu-HU" sz="1800" dirty="0" err="1">
                <a:solidFill>
                  <a:schemeClr val="bg1"/>
                </a:solidFill>
              </a:rPr>
              <a:t>engine</a:t>
            </a:r>
            <a:r>
              <a:rPr lang="hu-HU" sz="1800" dirty="0">
                <a:solidFill>
                  <a:schemeClr val="bg1"/>
                </a:solidFill>
              </a:rPr>
              <a:t>)</a:t>
            </a:r>
          </a:p>
        </p:txBody>
      </p:sp>
      <p:sp>
        <p:nvSpPr>
          <p:cNvPr id="12" name="Téglalap 11">
            <a:extLst>
              <a:ext uri="{FF2B5EF4-FFF2-40B4-BE49-F238E27FC236}">
                <a16:creationId xmlns:a16="http://schemas.microsoft.com/office/drawing/2014/main" id="{4C712CDF-6AC4-4EE8-A0A7-DC83F6B4C4D9}"/>
              </a:ext>
            </a:extLst>
          </p:cNvPr>
          <p:cNvSpPr/>
          <p:nvPr/>
        </p:nvSpPr>
        <p:spPr>
          <a:xfrm>
            <a:off x="9228502" y="384879"/>
            <a:ext cx="1565663" cy="782832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err="1">
                <a:solidFill>
                  <a:schemeClr val="bg1"/>
                </a:solidFill>
              </a:rPr>
              <a:t>Nuance</a:t>
            </a:r>
            <a:r>
              <a:rPr lang="hu-HU" dirty="0">
                <a:solidFill>
                  <a:schemeClr val="bg1"/>
                </a:solidFill>
              </a:rPr>
              <a:t> TTS</a:t>
            </a:r>
          </a:p>
          <a:p>
            <a:pPr algn="ctr"/>
            <a:r>
              <a:rPr lang="hu-HU" sz="1800" dirty="0" err="1">
                <a:solidFill>
                  <a:schemeClr val="bg1"/>
                </a:solidFill>
              </a:rPr>
              <a:t>Vocalizer</a:t>
            </a:r>
            <a:endParaRPr lang="hu-HU" dirty="0">
              <a:solidFill>
                <a:schemeClr val="bg1"/>
              </a:solidFill>
            </a:endParaRPr>
          </a:p>
        </p:txBody>
      </p:sp>
      <p:sp>
        <p:nvSpPr>
          <p:cNvPr id="13" name="Téglalap 12">
            <a:extLst>
              <a:ext uri="{FF2B5EF4-FFF2-40B4-BE49-F238E27FC236}">
                <a16:creationId xmlns:a16="http://schemas.microsoft.com/office/drawing/2014/main" id="{BDA29F2A-4B1F-4CE8-AF29-B39674434067}"/>
              </a:ext>
            </a:extLst>
          </p:cNvPr>
          <p:cNvSpPr/>
          <p:nvPr/>
        </p:nvSpPr>
        <p:spPr>
          <a:xfrm>
            <a:off x="7426015" y="1500232"/>
            <a:ext cx="1565663" cy="782832"/>
          </a:xfrm>
          <a:prstGeom prst="rect">
            <a:avLst/>
          </a:prstGeom>
          <a:solidFill>
            <a:srgbClr val="92D05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2000" b="1" dirty="0" err="1">
                <a:solidFill>
                  <a:schemeClr val="tx1"/>
                </a:solidFill>
              </a:rPr>
              <a:t>Speech</a:t>
            </a:r>
            <a:r>
              <a:rPr lang="hu-HU" sz="2000" b="1" dirty="0">
                <a:solidFill>
                  <a:schemeClr val="tx1"/>
                </a:solidFill>
              </a:rPr>
              <a:t> </a:t>
            </a:r>
            <a:r>
              <a:rPr lang="hu-HU" sz="2000" b="1" dirty="0" err="1">
                <a:solidFill>
                  <a:schemeClr val="tx1"/>
                </a:solidFill>
              </a:rPr>
              <a:t>To</a:t>
            </a:r>
            <a:r>
              <a:rPr lang="hu-HU" sz="2000" b="1" dirty="0">
                <a:solidFill>
                  <a:schemeClr val="tx1"/>
                </a:solidFill>
              </a:rPr>
              <a:t> Text</a:t>
            </a:r>
          </a:p>
          <a:p>
            <a:pPr algn="ctr"/>
            <a:r>
              <a:rPr lang="hu-HU" sz="1800" dirty="0" err="1">
                <a:solidFill>
                  <a:schemeClr val="tx1"/>
                </a:solidFill>
              </a:rPr>
              <a:t>SpeechTex</a:t>
            </a:r>
            <a:endParaRPr lang="hu-HU" sz="1800" dirty="0">
              <a:solidFill>
                <a:schemeClr val="tx1"/>
              </a:solidFill>
            </a:endParaRPr>
          </a:p>
        </p:txBody>
      </p:sp>
      <p:sp>
        <p:nvSpPr>
          <p:cNvPr id="14" name="Téglalap 13">
            <a:extLst>
              <a:ext uri="{FF2B5EF4-FFF2-40B4-BE49-F238E27FC236}">
                <a16:creationId xmlns:a16="http://schemas.microsoft.com/office/drawing/2014/main" id="{815808B0-ADF2-43BA-9A5C-8A6C80EE9A22}"/>
              </a:ext>
            </a:extLst>
          </p:cNvPr>
          <p:cNvSpPr/>
          <p:nvPr/>
        </p:nvSpPr>
        <p:spPr>
          <a:xfrm>
            <a:off x="637746" y="1044325"/>
            <a:ext cx="3873319" cy="1950501"/>
          </a:xfrm>
          <a:prstGeom prst="rect">
            <a:avLst/>
          </a:prstGeom>
          <a:noFill/>
          <a:ln w="12700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r"/>
            <a:r>
              <a:rPr lang="hu-HU" sz="1800" dirty="0">
                <a:solidFill>
                  <a:schemeClr val="tx1"/>
                </a:solidFill>
              </a:rPr>
              <a:t>T-Systems </a:t>
            </a:r>
            <a:r>
              <a:rPr lang="hu-HU" sz="1800" dirty="0" err="1">
                <a:solidFill>
                  <a:schemeClr val="tx1"/>
                </a:solidFill>
              </a:rPr>
              <a:t>CCaaS</a:t>
            </a:r>
            <a:endParaRPr lang="hu-HU" sz="1800" dirty="0">
              <a:solidFill>
                <a:schemeClr val="tx1"/>
              </a:solidFill>
            </a:endParaRPr>
          </a:p>
          <a:p>
            <a:pPr algn="r"/>
            <a:r>
              <a:rPr lang="hu-HU" sz="1400" dirty="0" err="1">
                <a:solidFill>
                  <a:schemeClr val="tx1"/>
                </a:solidFill>
              </a:rPr>
              <a:t>or</a:t>
            </a:r>
            <a:r>
              <a:rPr lang="hu-HU" sz="1400" dirty="0">
                <a:solidFill>
                  <a:schemeClr val="tx1"/>
                </a:solidFill>
              </a:rPr>
              <a:t> </a:t>
            </a:r>
            <a:r>
              <a:rPr lang="hu-HU" sz="1400" dirty="0" err="1">
                <a:solidFill>
                  <a:schemeClr val="tx1"/>
                </a:solidFill>
              </a:rPr>
              <a:t>customer’s</a:t>
            </a:r>
            <a:r>
              <a:rPr lang="hu-HU" sz="1400" dirty="0">
                <a:solidFill>
                  <a:schemeClr val="tx1"/>
                </a:solidFill>
              </a:rPr>
              <a:t> </a:t>
            </a:r>
            <a:r>
              <a:rPr lang="hu-HU" sz="1400" dirty="0" err="1">
                <a:solidFill>
                  <a:schemeClr val="tx1"/>
                </a:solidFill>
              </a:rPr>
              <a:t>on-premises</a:t>
            </a:r>
            <a:endParaRPr lang="hu-HU" sz="1400" dirty="0">
              <a:solidFill>
                <a:schemeClr val="tx1"/>
              </a:solidFill>
            </a:endParaRPr>
          </a:p>
        </p:txBody>
      </p:sp>
      <p:sp>
        <p:nvSpPr>
          <p:cNvPr id="15" name="Téglalap 14">
            <a:extLst>
              <a:ext uri="{FF2B5EF4-FFF2-40B4-BE49-F238E27FC236}">
                <a16:creationId xmlns:a16="http://schemas.microsoft.com/office/drawing/2014/main" id="{F6215939-D67E-4457-88DC-551BD7787E28}"/>
              </a:ext>
            </a:extLst>
          </p:cNvPr>
          <p:cNvSpPr/>
          <p:nvPr/>
        </p:nvSpPr>
        <p:spPr>
          <a:xfrm>
            <a:off x="7426015" y="2508260"/>
            <a:ext cx="1565663" cy="782832"/>
          </a:xfrm>
          <a:prstGeom prst="rect">
            <a:avLst/>
          </a:prstGeom>
          <a:solidFill>
            <a:srgbClr val="92D05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2000" b="1" dirty="0">
                <a:solidFill>
                  <a:schemeClr val="tx1"/>
                </a:solidFill>
              </a:rPr>
              <a:t>Text </a:t>
            </a:r>
            <a:r>
              <a:rPr lang="hu-HU" sz="2000" b="1" dirty="0" err="1">
                <a:solidFill>
                  <a:schemeClr val="tx1"/>
                </a:solidFill>
              </a:rPr>
              <a:t>To</a:t>
            </a:r>
            <a:r>
              <a:rPr lang="hu-HU" sz="2000" b="1" dirty="0">
                <a:solidFill>
                  <a:schemeClr val="tx1"/>
                </a:solidFill>
              </a:rPr>
              <a:t> </a:t>
            </a:r>
            <a:r>
              <a:rPr lang="hu-HU" sz="2000" b="1" dirty="0" err="1">
                <a:solidFill>
                  <a:schemeClr val="tx1"/>
                </a:solidFill>
              </a:rPr>
              <a:t>Speech</a:t>
            </a:r>
            <a:br>
              <a:rPr lang="hu-HU" b="1" dirty="0">
                <a:solidFill>
                  <a:schemeClr val="tx1"/>
                </a:solidFill>
              </a:rPr>
            </a:br>
            <a:r>
              <a:rPr lang="hu-HU" sz="1800" dirty="0">
                <a:solidFill>
                  <a:schemeClr val="tx1"/>
                </a:solidFill>
              </a:rPr>
              <a:t>DNN </a:t>
            </a:r>
            <a:r>
              <a:rPr lang="hu-HU" sz="1800" dirty="0" err="1">
                <a:solidFill>
                  <a:schemeClr val="tx1"/>
                </a:solidFill>
              </a:rPr>
              <a:t>model</a:t>
            </a:r>
            <a:endParaRPr lang="hu-HU" sz="1800" dirty="0">
              <a:solidFill>
                <a:schemeClr val="tx1"/>
              </a:solidFill>
            </a:endParaRPr>
          </a:p>
        </p:txBody>
      </p:sp>
      <p:sp>
        <p:nvSpPr>
          <p:cNvPr id="16" name="Szövegdoboz 15">
            <a:extLst>
              <a:ext uri="{FF2B5EF4-FFF2-40B4-BE49-F238E27FC236}">
                <a16:creationId xmlns:a16="http://schemas.microsoft.com/office/drawing/2014/main" id="{44D81904-4417-4D1A-A0AB-99B39FDAF627}"/>
              </a:ext>
            </a:extLst>
          </p:cNvPr>
          <p:cNvSpPr txBox="1"/>
          <p:nvPr/>
        </p:nvSpPr>
        <p:spPr>
          <a:xfrm>
            <a:off x="9833149" y="2659699"/>
            <a:ext cx="1011494" cy="553998"/>
          </a:xfrm>
          <a:prstGeom prst="rect">
            <a:avLst/>
          </a:prstGeom>
          <a:noFill/>
          <a:ln w="3175"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 lIns="0" tIns="0" rIns="0" bIns="0" rtlCol="0">
            <a:spAutoFit/>
          </a:bodyPr>
          <a:lstStyle/>
          <a:p>
            <a:pPr algn="ctr">
              <a:spcBef>
                <a:spcPts val="0"/>
              </a:spcBef>
              <a:spcAft>
                <a:spcPts val="450"/>
              </a:spcAft>
              <a:buClr>
                <a:schemeClr val="tx2"/>
              </a:buClr>
            </a:pPr>
            <a:r>
              <a:rPr lang="hu-HU" sz="1800" dirty="0">
                <a:solidFill>
                  <a:schemeClr val="tx2"/>
                </a:solidFill>
              </a:rPr>
              <a:t>Vanda 2.0</a:t>
            </a:r>
            <a:br>
              <a:rPr lang="hu-HU" sz="1800" dirty="0">
                <a:solidFill>
                  <a:schemeClr val="tx2"/>
                </a:solidFill>
              </a:rPr>
            </a:br>
            <a:r>
              <a:rPr lang="hu-HU" sz="1800" dirty="0" err="1">
                <a:solidFill>
                  <a:schemeClr val="tx2"/>
                </a:solidFill>
              </a:rPr>
              <a:t>capabilities</a:t>
            </a:r>
            <a:endParaRPr lang="hu-HU" sz="1800" dirty="0">
              <a:solidFill>
                <a:schemeClr val="tx2"/>
              </a:solidFill>
            </a:endParaRPr>
          </a:p>
        </p:txBody>
      </p:sp>
      <p:cxnSp>
        <p:nvCxnSpPr>
          <p:cNvPr id="18" name="Egyenes összekötő nyíllal 17">
            <a:extLst>
              <a:ext uri="{FF2B5EF4-FFF2-40B4-BE49-F238E27FC236}">
                <a16:creationId xmlns:a16="http://schemas.microsoft.com/office/drawing/2014/main" id="{450AD76D-61E4-4A11-B789-43CA8E8E96AB}"/>
              </a:ext>
            </a:extLst>
          </p:cNvPr>
          <p:cNvCxnSpPr>
            <a:cxnSpLocks/>
            <a:stCxn id="16" idx="1"/>
          </p:cNvCxnSpPr>
          <p:nvPr/>
        </p:nvCxnSpPr>
        <p:spPr>
          <a:xfrm flipH="1" flipV="1">
            <a:off x="9078034" y="2872956"/>
            <a:ext cx="755115" cy="63742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Egyenes összekötő nyíllal 18">
            <a:extLst>
              <a:ext uri="{FF2B5EF4-FFF2-40B4-BE49-F238E27FC236}">
                <a16:creationId xmlns:a16="http://schemas.microsoft.com/office/drawing/2014/main" id="{FBC18A28-85A7-4333-8F29-05886F41D691}"/>
              </a:ext>
            </a:extLst>
          </p:cNvPr>
          <p:cNvCxnSpPr>
            <a:cxnSpLocks/>
          </p:cNvCxnSpPr>
          <p:nvPr/>
        </p:nvCxnSpPr>
        <p:spPr>
          <a:xfrm flipH="1" flipV="1">
            <a:off x="9298671" y="2459955"/>
            <a:ext cx="534479" cy="225223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Egyenes összekötő nyíllal 24">
            <a:extLst>
              <a:ext uri="{FF2B5EF4-FFF2-40B4-BE49-F238E27FC236}">
                <a16:creationId xmlns:a16="http://schemas.microsoft.com/office/drawing/2014/main" id="{3C1E9F28-F430-4644-93D4-CC3C2A97E487}"/>
              </a:ext>
            </a:extLst>
          </p:cNvPr>
          <p:cNvCxnSpPr>
            <a:cxnSpLocks/>
          </p:cNvCxnSpPr>
          <p:nvPr/>
        </p:nvCxnSpPr>
        <p:spPr>
          <a:xfrm flipH="1" flipV="1">
            <a:off x="10079310" y="2394546"/>
            <a:ext cx="74555" cy="207990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2" name="Téglalap 31">
            <a:extLst>
              <a:ext uri="{FF2B5EF4-FFF2-40B4-BE49-F238E27FC236}">
                <a16:creationId xmlns:a16="http://schemas.microsoft.com/office/drawing/2014/main" id="{4A6953A3-178E-4A2D-8E00-E7B23E46BBDB}"/>
              </a:ext>
            </a:extLst>
          </p:cNvPr>
          <p:cNvSpPr/>
          <p:nvPr/>
        </p:nvSpPr>
        <p:spPr>
          <a:xfrm>
            <a:off x="5391620" y="144728"/>
            <a:ext cx="5927722" cy="3749696"/>
          </a:xfrm>
          <a:prstGeom prst="rect">
            <a:avLst/>
          </a:prstGeom>
          <a:noFill/>
          <a:ln w="12700">
            <a:solidFill>
              <a:schemeClr val="tx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r"/>
            <a:r>
              <a:rPr lang="hu-HU" dirty="0">
                <a:solidFill>
                  <a:schemeClr val="tx1"/>
                </a:solidFill>
              </a:rPr>
              <a:t>Vanda </a:t>
            </a:r>
            <a:r>
              <a:rPr lang="hu-HU" dirty="0" err="1">
                <a:solidFill>
                  <a:schemeClr val="tx1"/>
                </a:solidFill>
              </a:rPr>
              <a:t>as</a:t>
            </a:r>
            <a:r>
              <a:rPr lang="hu-HU" dirty="0">
                <a:solidFill>
                  <a:schemeClr val="tx1"/>
                </a:solidFill>
              </a:rPr>
              <a:t> a Service</a:t>
            </a:r>
            <a:br>
              <a:rPr lang="hu-HU" dirty="0">
                <a:solidFill>
                  <a:schemeClr val="tx1"/>
                </a:solidFill>
              </a:rPr>
            </a:br>
            <a:r>
              <a:rPr lang="hu-HU" sz="1600" dirty="0">
                <a:solidFill>
                  <a:schemeClr val="tx1"/>
                </a:solidFill>
              </a:rPr>
              <a:t>TSM </a:t>
            </a:r>
            <a:r>
              <a:rPr lang="hu-HU" sz="1600" dirty="0" err="1">
                <a:solidFill>
                  <a:schemeClr val="tx1"/>
                </a:solidFill>
              </a:rPr>
              <a:t>Azure</a:t>
            </a:r>
            <a:r>
              <a:rPr lang="hu-HU" sz="1600" dirty="0">
                <a:solidFill>
                  <a:schemeClr val="tx1"/>
                </a:solidFill>
              </a:rPr>
              <a:t> </a:t>
            </a:r>
            <a:r>
              <a:rPr lang="hu-HU" sz="1600" dirty="0" err="1">
                <a:solidFill>
                  <a:schemeClr val="tx1"/>
                </a:solidFill>
              </a:rPr>
              <a:t>Stack</a:t>
            </a:r>
            <a:r>
              <a:rPr lang="hu-HU" sz="1600" dirty="0">
                <a:solidFill>
                  <a:schemeClr val="tx1"/>
                </a:solidFill>
              </a:rPr>
              <a:t> </a:t>
            </a:r>
            <a:r>
              <a:rPr lang="hu-HU" sz="1600" dirty="0" err="1">
                <a:solidFill>
                  <a:schemeClr val="tx1"/>
                </a:solidFill>
              </a:rPr>
              <a:t>Hub</a:t>
            </a:r>
            <a:endParaRPr lang="hu-HU" sz="1800" dirty="0">
              <a:solidFill>
                <a:schemeClr val="tx1"/>
              </a:solidFill>
            </a:endParaRPr>
          </a:p>
        </p:txBody>
      </p:sp>
      <p:cxnSp>
        <p:nvCxnSpPr>
          <p:cNvPr id="34" name="Egyenes összekötő nyíllal 33">
            <a:extLst>
              <a:ext uri="{FF2B5EF4-FFF2-40B4-BE49-F238E27FC236}">
                <a16:creationId xmlns:a16="http://schemas.microsoft.com/office/drawing/2014/main" id="{538F5601-C197-4C24-8D50-A330909282A6}"/>
              </a:ext>
            </a:extLst>
          </p:cNvPr>
          <p:cNvCxnSpPr>
            <a:cxnSpLocks/>
            <a:stCxn id="14" idx="3"/>
            <a:endCxn id="32" idx="1"/>
          </p:cNvCxnSpPr>
          <p:nvPr/>
        </p:nvCxnSpPr>
        <p:spPr>
          <a:xfrm>
            <a:off x="4511065" y="2019576"/>
            <a:ext cx="880555" cy="0"/>
          </a:xfrm>
          <a:prstGeom prst="straightConnector1">
            <a:avLst/>
          </a:prstGeom>
          <a:ln w="12700">
            <a:solidFill>
              <a:schemeClr val="tx1"/>
            </a:solidFill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3" name="Szövegdoboz 42">
            <a:extLst>
              <a:ext uri="{FF2B5EF4-FFF2-40B4-BE49-F238E27FC236}">
                <a16:creationId xmlns:a16="http://schemas.microsoft.com/office/drawing/2014/main" id="{C1C402B2-25C6-4A7F-9B59-5C7D8482D786}"/>
              </a:ext>
            </a:extLst>
          </p:cNvPr>
          <p:cNvSpPr txBox="1"/>
          <p:nvPr/>
        </p:nvSpPr>
        <p:spPr>
          <a:xfrm>
            <a:off x="361323" y="4275285"/>
            <a:ext cx="5030297" cy="111312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270000" indent="-270000">
              <a:spcBef>
                <a:spcPts val="0"/>
              </a:spcBef>
              <a:spcAft>
                <a:spcPts val="450"/>
              </a:spcAft>
              <a:buClr>
                <a:schemeClr val="tx2"/>
              </a:buClr>
              <a:buFont typeface="Wingdings" pitchFamily="2" charset="2"/>
              <a:buChar char="§"/>
            </a:pPr>
            <a:r>
              <a:rPr lang="hu-HU" sz="1600" dirty="0">
                <a:solidFill>
                  <a:schemeClr val="tx1"/>
                </a:solidFill>
                <a:latin typeface="+mn-lt"/>
              </a:rPr>
              <a:t>Intelligens beszélgetések </a:t>
            </a:r>
            <a:r>
              <a:rPr lang="hu-HU" sz="1600" b="1" dirty="0">
                <a:solidFill>
                  <a:schemeClr val="tx1"/>
                </a:solidFill>
                <a:latin typeface="+mn-lt"/>
              </a:rPr>
              <a:t>mélyebb megértéssel </a:t>
            </a:r>
            <a:r>
              <a:rPr lang="hu-HU" sz="1600" dirty="0">
                <a:solidFill>
                  <a:schemeClr val="tx1"/>
                </a:solidFill>
                <a:latin typeface="+mn-lt"/>
              </a:rPr>
              <a:t>(GPT-X)</a:t>
            </a:r>
          </a:p>
          <a:p>
            <a:pPr marL="270000" indent="-270000">
              <a:spcBef>
                <a:spcPts val="0"/>
              </a:spcBef>
              <a:spcAft>
                <a:spcPts val="450"/>
              </a:spcAft>
              <a:buClr>
                <a:schemeClr val="tx2"/>
              </a:buClr>
              <a:buFont typeface="Wingdings" pitchFamily="2" charset="2"/>
              <a:buChar char="§"/>
            </a:pPr>
            <a:r>
              <a:rPr lang="hu-HU" sz="1600" dirty="0">
                <a:solidFill>
                  <a:schemeClr val="tx1"/>
                </a:solidFill>
                <a:latin typeface="+mn-lt"/>
              </a:rPr>
              <a:t>Sokkal </a:t>
            </a:r>
            <a:r>
              <a:rPr lang="hu-HU" sz="1600" b="1" dirty="0">
                <a:solidFill>
                  <a:schemeClr val="tx1"/>
                </a:solidFill>
                <a:latin typeface="+mn-lt"/>
              </a:rPr>
              <a:t>gyorsabb és olcsóbb tanulás </a:t>
            </a:r>
          </a:p>
          <a:p>
            <a:pPr marL="270000" indent="-270000">
              <a:spcBef>
                <a:spcPts val="0"/>
              </a:spcBef>
              <a:spcAft>
                <a:spcPts val="450"/>
              </a:spcAft>
              <a:buClr>
                <a:schemeClr val="tx2"/>
              </a:buClr>
              <a:buFont typeface="Wingdings" pitchFamily="2" charset="2"/>
              <a:buChar char="§"/>
            </a:pPr>
            <a:r>
              <a:rPr lang="hu-HU" sz="1600" b="1" dirty="0">
                <a:solidFill>
                  <a:schemeClr val="tx1"/>
                </a:solidFill>
                <a:latin typeface="+mn-lt"/>
              </a:rPr>
              <a:t>Nincs szükség mély igen/nem döntési fákra </a:t>
            </a:r>
            <a:r>
              <a:rPr lang="hu-HU" sz="1600" dirty="0">
                <a:solidFill>
                  <a:schemeClr val="tx1"/>
                </a:solidFill>
                <a:latin typeface="+mn-lt"/>
              </a:rPr>
              <a:t>az automatizált munkafolyamatok során.</a:t>
            </a:r>
          </a:p>
        </p:txBody>
      </p:sp>
      <p:sp>
        <p:nvSpPr>
          <p:cNvPr id="44" name="Szövegdoboz 43">
            <a:extLst>
              <a:ext uri="{FF2B5EF4-FFF2-40B4-BE49-F238E27FC236}">
                <a16:creationId xmlns:a16="http://schemas.microsoft.com/office/drawing/2014/main" id="{69DFDDEC-BE93-419B-9E1C-0E73702646B0}"/>
              </a:ext>
            </a:extLst>
          </p:cNvPr>
          <p:cNvSpPr txBox="1"/>
          <p:nvPr/>
        </p:nvSpPr>
        <p:spPr>
          <a:xfrm>
            <a:off x="5724328" y="452102"/>
            <a:ext cx="1084913" cy="553998"/>
          </a:xfrm>
          <a:prstGeom prst="rect">
            <a:avLst/>
          </a:prstGeom>
          <a:noFill/>
          <a:ln w="3175"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 lIns="0" tIns="0" rIns="0" bIns="0" rtlCol="0">
            <a:spAutoFit/>
          </a:bodyPr>
          <a:lstStyle/>
          <a:p>
            <a:pPr algn="ctr">
              <a:spcBef>
                <a:spcPts val="0"/>
              </a:spcBef>
              <a:spcAft>
                <a:spcPts val="450"/>
              </a:spcAft>
              <a:buClr>
                <a:schemeClr val="tx2"/>
              </a:buClr>
            </a:pPr>
            <a:r>
              <a:rPr lang="hu-HU" sz="1800" dirty="0">
                <a:solidFill>
                  <a:schemeClr val="tx1"/>
                </a:solidFill>
              </a:rPr>
              <a:t>Vanda 1.0</a:t>
            </a:r>
            <a:br>
              <a:rPr lang="hu-HU" sz="1800" dirty="0">
                <a:solidFill>
                  <a:schemeClr val="tx1"/>
                </a:solidFill>
              </a:rPr>
            </a:br>
            <a:r>
              <a:rPr lang="hu-HU" sz="1800" dirty="0" err="1">
                <a:solidFill>
                  <a:schemeClr val="tx1"/>
                </a:solidFill>
              </a:rPr>
              <a:t>components</a:t>
            </a:r>
            <a:endParaRPr lang="hu-HU" sz="1800" dirty="0">
              <a:solidFill>
                <a:schemeClr val="tx1"/>
              </a:solidFill>
            </a:endParaRPr>
          </a:p>
        </p:txBody>
      </p:sp>
      <p:cxnSp>
        <p:nvCxnSpPr>
          <p:cNvPr id="45" name="Egyenes összekötő nyíllal 44">
            <a:extLst>
              <a:ext uri="{FF2B5EF4-FFF2-40B4-BE49-F238E27FC236}">
                <a16:creationId xmlns:a16="http://schemas.microsoft.com/office/drawing/2014/main" id="{BE9D0B5F-D0C3-4EEA-81FF-80F6722CD88C}"/>
              </a:ext>
            </a:extLst>
          </p:cNvPr>
          <p:cNvCxnSpPr>
            <a:cxnSpLocks/>
          </p:cNvCxnSpPr>
          <p:nvPr/>
        </p:nvCxnSpPr>
        <p:spPr>
          <a:xfrm>
            <a:off x="6900838" y="729101"/>
            <a:ext cx="406766" cy="0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8" name="Egyenes összekötő nyíllal 47">
            <a:extLst>
              <a:ext uri="{FF2B5EF4-FFF2-40B4-BE49-F238E27FC236}">
                <a16:creationId xmlns:a16="http://schemas.microsoft.com/office/drawing/2014/main" id="{E668A1E9-B703-4703-86D8-8B9128E673CF}"/>
              </a:ext>
            </a:extLst>
          </p:cNvPr>
          <p:cNvCxnSpPr>
            <a:cxnSpLocks/>
          </p:cNvCxnSpPr>
          <p:nvPr/>
        </p:nvCxnSpPr>
        <p:spPr>
          <a:xfrm>
            <a:off x="6339479" y="1044325"/>
            <a:ext cx="0" cy="350299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3" name="Szövegdoboz 52">
            <a:extLst>
              <a:ext uri="{FF2B5EF4-FFF2-40B4-BE49-F238E27FC236}">
                <a16:creationId xmlns:a16="http://schemas.microsoft.com/office/drawing/2014/main" id="{ADC170CE-575C-4E0F-8E08-F57FFD8A9F7F}"/>
              </a:ext>
            </a:extLst>
          </p:cNvPr>
          <p:cNvSpPr txBox="1"/>
          <p:nvPr/>
        </p:nvSpPr>
        <p:spPr>
          <a:xfrm>
            <a:off x="1580650" y="5444121"/>
            <a:ext cx="7779544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>
              <a:spcBef>
                <a:spcPts val="0"/>
              </a:spcBef>
              <a:spcAft>
                <a:spcPts val="450"/>
              </a:spcAft>
              <a:buClr>
                <a:schemeClr val="tx2"/>
              </a:buClr>
            </a:pPr>
            <a:r>
              <a:rPr lang="hu-HU" sz="2400" i="1" dirty="0">
                <a:solidFill>
                  <a:schemeClr val="tx1"/>
                </a:solidFill>
              </a:rPr>
              <a:t>„Szeretnék </a:t>
            </a:r>
            <a:r>
              <a:rPr lang="hu-HU" sz="2400" i="1" dirty="0">
                <a:solidFill>
                  <a:srgbClr val="0066FF"/>
                </a:solidFill>
              </a:rPr>
              <a:t>venni </a:t>
            </a:r>
            <a:r>
              <a:rPr lang="hu-HU" sz="2400" i="1" dirty="0">
                <a:solidFill>
                  <a:schemeClr val="tx1"/>
                </a:solidFill>
              </a:rPr>
              <a:t>egy </a:t>
            </a:r>
            <a:r>
              <a:rPr lang="hu-HU" sz="2400" i="1" dirty="0">
                <a:solidFill>
                  <a:srgbClr val="FF0000"/>
                </a:solidFill>
              </a:rPr>
              <a:t>piros</a:t>
            </a:r>
            <a:r>
              <a:rPr lang="hu-HU" sz="2400" i="1" dirty="0">
                <a:solidFill>
                  <a:schemeClr val="tx1"/>
                </a:solidFill>
              </a:rPr>
              <a:t> </a:t>
            </a:r>
            <a:r>
              <a:rPr lang="hu-HU" sz="2400" i="1" dirty="0">
                <a:solidFill>
                  <a:srgbClr val="7030A0"/>
                </a:solidFill>
              </a:rPr>
              <a:t>iPhone 13</a:t>
            </a:r>
            <a:r>
              <a:rPr lang="hu-HU" sz="2400" i="1" dirty="0">
                <a:solidFill>
                  <a:schemeClr val="tx1"/>
                </a:solidFill>
              </a:rPr>
              <a:t>-at </a:t>
            </a:r>
            <a:r>
              <a:rPr lang="hu-HU" sz="2400" i="1" dirty="0">
                <a:solidFill>
                  <a:srgbClr val="009900"/>
                </a:solidFill>
              </a:rPr>
              <a:t>holnap</a:t>
            </a:r>
            <a:r>
              <a:rPr lang="hu-HU" sz="2400" i="1" dirty="0">
                <a:solidFill>
                  <a:schemeClr val="tx1"/>
                </a:solidFill>
              </a:rPr>
              <a:t> a </a:t>
            </a:r>
            <a:r>
              <a:rPr lang="hu-HU" sz="2400" i="1" dirty="0">
                <a:solidFill>
                  <a:schemeClr val="tx2"/>
                </a:solidFill>
              </a:rPr>
              <a:t>Westendben</a:t>
            </a:r>
            <a:r>
              <a:rPr lang="hu-HU" sz="2400" i="1" dirty="0">
                <a:solidFill>
                  <a:schemeClr val="tx1"/>
                </a:solidFill>
              </a:rPr>
              <a:t>”</a:t>
            </a:r>
            <a:endParaRPr lang="hu-HU" sz="2400" dirty="0"/>
          </a:p>
        </p:txBody>
      </p:sp>
      <p:sp>
        <p:nvSpPr>
          <p:cNvPr id="26" name="Szövegdoboz 25">
            <a:extLst>
              <a:ext uri="{FF2B5EF4-FFF2-40B4-BE49-F238E27FC236}">
                <a16:creationId xmlns:a16="http://schemas.microsoft.com/office/drawing/2014/main" id="{96D05682-3115-4256-9003-7D6CF674E9E4}"/>
              </a:ext>
            </a:extLst>
          </p:cNvPr>
          <p:cNvSpPr txBox="1"/>
          <p:nvPr/>
        </p:nvSpPr>
        <p:spPr>
          <a:xfrm>
            <a:off x="5477707" y="4278140"/>
            <a:ext cx="5774348" cy="95923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70000" indent="-270000">
              <a:spcBef>
                <a:spcPts val="0"/>
              </a:spcBef>
              <a:spcAft>
                <a:spcPts val="450"/>
              </a:spcAft>
              <a:buClr>
                <a:schemeClr val="tx2"/>
              </a:buClr>
              <a:buFont typeface="Wingdings" pitchFamily="2" charset="2"/>
              <a:buChar char="§"/>
            </a:pPr>
            <a:r>
              <a:rPr lang="hu-HU" sz="1600" dirty="0">
                <a:solidFill>
                  <a:schemeClr val="tx1"/>
                </a:solidFill>
                <a:latin typeface="+mn-lt"/>
              </a:rPr>
              <a:t>Testreszabott leiratozás</a:t>
            </a:r>
          </a:p>
          <a:p>
            <a:pPr marL="270000" indent="-270000">
              <a:spcBef>
                <a:spcPts val="0"/>
              </a:spcBef>
              <a:spcAft>
                <a:spcPts val="450"/>
              </a:spcAft>
              <a:buClr>
                <a:schemeClr val="tx2"/>
              </a:buClr>
              <a:buFont typeface="Wingdings" pitchFamily="2" charset="2"/>
              <a:buChar char="§"/>
            </a:pPr>
            <a:r>
              <a:rPr lang="hu-HU" sz="1600" dirty="0">
                <a:solidFill>
                  <a:schemeClr val="tx1"/>
                </a:solidFill>
                <a:latin typeface="+mn-lt"/>
              </a:rPr>
              <a:t>Egylépéses szándék és entitás felismerés</a:t>
            </a:r>
          </a:p>
          <a:p>
            <a:pPr marL="270000" indent="-270000">
              <a:spcBef>
                <a:spcPts val="0"/>
              </a:spcBef>
              <a:spcAft>
                <a:spcPts val="450"/>
              </a:spcAft>
              <a:buClr>
                <a:schemeClr val="tx2"/>
              </a:buClr>
              <a:buFont typeface="Wingdings" pitchFamily="2" charset="2"/>
              <a:buChar char="§"/>
            </a:pPr>
            <a:r>
              <a:rPr lang="hu-HU" sz="1600" dirty="0">
                <a:solidFill>
                  <a:schemeClr val="tx1"/>
                </a:solidFill>
                <a:latin typeface="+mn-lt"/>
              </a:rPr>
              <a:t>Mély neurális hálózaton alapuló legkorszerűbb hanggenerálás</a:t>
            </a:r>
          </a:p>
        </p:txBody>
      </p:sp>
      <p:sp>
        <p:nvSpPr>
          <p:cNvPr id="6" name="Szövegdoboz 5">
            <a:extLst>
              <a:ext uri="{FF2B5EF4-FFF2-40B4-BE49-F238E27FC236}">
                <a16:creationId xmlns:a16="http://schemas.microsoft.com/office/drawing/2014/main" id="{92E43009-AE25-4602-A4FF-4AC57B0462C7}"/>
              </a:ext>
            </a:extLst>
          </p:cNvPr>
          <p:cNvSpPr txBox="1"/>
          <p:nvPr/>
        </p:nvSpPr>
        <p:spPr>
          <a:xfrm>
            <a:off x="367848" y="3791057"/>
            <a:ext cx="2281266" cy="353943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spcBef>
                <a:spcPts val="0"/>
              </a:spcBef>
              <a:spcAft>
                <a:spcPts val="450"/>
              </a:spcAft>
              <a:buClr>
                <a:schemeClr val="tx2"/>
              </a:buClr>
            </a:pPr>
            <a:r>
              <a:rPr lang="hu-HU" dirty="0">
                <a:solidFill>
                  <a:schemeClr val="tx1"/>
                </a:solidFill>
              </a:rPr>
              <a:t>Az új AI technológia:</a:t>
            </a:r>
          </a:p>
        </p:txBody>
      </p:sp>
    </p:spTree>
    <p:extLst>
      <p:ext uri="{BB962C8B-B14F-4D97-AF65-F5344CB8AC3E}">
        <p14:creationId xmlns:p14="http://schemas.microsoft.com/office/powerpoint/2010/main" val="42793769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A4F66CE8-9D86-460F-8CC0-34CB691C37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További felhasználási lehetőségek</a:t>
            </a:r>
            <a:br>
              <a:rPr lang="hu-HU" dirty="0"/>
            </a:br>
            <a:r>
              <a:rPr lang="hu-HU" sz="2000" dirty="0">
                <a:latin typeface="+mn-lt"/>
              </a:rPr>
              <a:t>Az ügyfélszolgálatokon túl…</a:t>
            </a:r>
            <a:endParaRPr lang="hu-HU" dirty="0">
              <a:latin typeface="+mn-lt"/>
            </a:endParaRPr>
          </a:p>
        </p:txBody>
      </p:sp>
      <p:sp>
        <p:nvSpPr>
          <p:cNvPr id="4" name="Dia számának helye 3">
            <a:extLst>
              <a:ext uri="{FF2B5EF4-FFF2-40B4-BE49-F238E27FC236}">
                <a16:creationId xmlns:a16="http://schemas.microsoft.com/office/drawing/2014/main" id="{187B57FB-2C80-45F7-9CA2-CD36F6C62F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13BE6DB-5092-494B-9E7D-69A689934279}" type="slidenum">
              <a:rPr lang="en-US" altLang="hu-HU" smtClean="0"/>
              <a:pPr>
                <a:defRPr/>
              </a:pPr>
              <a:t>4</a:t>
            </a:fld>
            <a:endParaRPr lang="en-US" altLang="hu-HU"/>
          </a:p>
        </p:txBody>
      </p:sp>
      <p:sp>
        <p:nvSpPr>
          <p:cNvPr id="7" name="Szövegdoboz 6">
            <a:extLst>
              <a:ext uri="{FF2B5EF4-FFF2-40B4-BE49-F238E27FC236}">
                <a16:creationId xmlns:a16="http://schemas.microsoft.com/office/drawing/2014/main" id="{CFF1269D-F770-49FD-B572-C5CB6F64175C}"/>
              </a:ext>
            </a:extLst>
          </p:cNvPr>
          <p:cNvSpPr txBox="1"/>
          <p:nvPr/>
        </p:nvSpPr>
        <p:spPr>
          <a:xfrm>
            <a:off x="761635" y="2752413"/>
            <a:ext cx="2983888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hu-HU" sz="1800" dirty="0">
                <a:solidFill>
                  <a:schemeClr val="tx1"/>
                </a:solidFill>
              </a:rPr>
              <a:t>GPT-X egyedi modell szolgáltatás nagyvállalatoknak</a:t>
            </a:r>
          </a:p>
        </p:txBody>
      </p:sp>
      <p:sp>
        <p:nvSpPr>
          <p:cNvPr id="9" name="Szövegdoboz 8">
            <a:extLst>
              <a:ext uri="{FF2B5EF4-FFF2-40B4-BE49-F238E27FC236}">
                <a16:creationId xmlns:a16="http://schemas.microsoft.com/office/drawing/2014/main" id="{BFD378D0-2B82-4426-9496-561A185F383C}"/>
              </a:ext>
            </a:extLst>
          </p:cNvPr>
          <p:cNvSpPr txBox="1"/>
          <p:nvPr/>
        </p:nvSpPr>
        <p:spPr>
          <a:xfrm>
            <a:off x="4438014" y="2752413"/>
            <a:ext cx="264604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hu-HU" sz="1800" dirty="0">
                <a:solidFill>
                  <a:schemeClr val="tx1"/>
                </a:solidFill>
              </a:rPr>
              <a:t>Keresőmotor =&gt; szöveggenerálás?</a:t>
            </a:r>
          </a:p>
        </p:txBody>
      </p:sp>
      <p:sp>
        <p:nvSpPr>
          <p:cNvPr id="11" name="Szövegdoboz 10">
            <a:extLst>
              <a:ext uri="{FF2B5EF4-FFF2-40B4-BE49-F238E27FC236}">
                <a16:creationId xmlns:a16="http://schemas.microsoft.com/office/drawing/2014/main" id="{A9AC5ACB-3BED-433B-8B50-3CE3288DC62A}"/>
              </a:ext>
            </a:extLst>
          </p:cNvPr>
          <p:cNvSpPr txBox="1"/>
          <p:nvPr/>
        </p:nvSpPr>
        <p:spPr>
          <a:xfrm>
            <a:off x="7880625" y="2752413"/>
            <a:ext cx="2569243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hu-HU" sz="1800" dirty="0">
                <a:solidFill>
                  <a:schemeClr val="tx1"/>
                </a:solidFill>
              </a:rPr>
              <a:t>Vállalati tudásbázis építés chatbot interfésszel</a:t>
            </a:r>
          </a:p>
        </p:txBody>
      </p:sp>
      <p:sp>
        <p:nvSpPr>
          <p:cNvPr id="13" name="Szövegdoboz 12">
            <a:extLst>
              <a:ext uri="{FF2B5EF4-FFF2-40B4-BE49-F238E27FC236}">
                <a16:creationId xmlns:a16="http://schemas.microsoft.com/office/drawing/2014/main" id="{3328AEFF-02EE-4239-BB04-C1F0B8BD9923}"/>
              </a:ext>
            </a:extLst>
          </p:cNvPr>
          <p:cNvSpPr txBox="1"/>
          <p:nvPr/>
        </p:nvSpPr>
        <p:spPr>
          <a:xfrm>
            <a:off x="1000675" y="4820382"/>
            <a:ext cx="254191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hu-HU" sz="1800" dirty="0">
                <a:solidFill>
                  <a:schemeClr val="tx1"/>
                </a:solidFill>
              </a:rPr>
              <a:t>Jogi folyamatok támogatása</a:t>
            </a:r>
          </a:p>
        </p:txBody>
      </p:sp>
      <p:sp>
        <p:nvSpPr>
          <p:cNvPr id="15" name="Szövegdoboz 14">
            <a:extLst>
              <a:ext uri="{FF2B5EF4-FFF2-40B4-BE49-F238E27FC236}">
                <a16:creationId xmlns:a16="http://schemas.microsoft.com/office/drawing/2014/main" id="{45D64AE2-0850-401A-8EF0-24281AC1A2E6}"/>
              </a:ext>
            </a:extLst>
          </p:cNvPr>
          <p:cNvSpPr txBox="1"/>
          <p:nvPr/>
        </p:nvSpPr>
        <p:spPr>
          <a:xfrm>
            <a:off x="4438014" y="4820381"/>
            <a:ext cx="264604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hu-HU" sz="1800" dirty="0">
                <a:solidFill>
                  <a:schemeClr val="tx1"/>
                </a:solidFill>
              </a:rPr>
              <a:t>Programkódgenerálás egyedi modellel</a:t>
            </a:r>
          </a:p>
        </p:txBody>
      </p:sp>
      <p:sp>
        <p:nvSpPr>
          <p:cNvPr id="17" name="Szövegdoboz 16">
            <a:extLst>
              <a:ext uri="{FF2B5EF4-FFF2-40B4-BE49-F238E27FC236}">
                <a16:creationId xmlns:a16="http://schemas.microsoft.com/office/drawing/2014/main" id="{BF197FCC-8544-4BEF-B998-05C661E0EDF2}"/>
              </a:ext>
            </a:extLst>
          </p:cNvPr>
          <p:cNvSpPr txBox="1"/>
          <p:nvPr/>
        </p:nvSpPr>
        <p:spPr>
          <a:xfrm>
            <a:off x="7673302" y="4820380"/>
            <a:ext cx="2983888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hu-HU" sz="1800" dirty="0">
                <a:solidFill>
                  <a:schemeClr val="tx1"/>
                </a:solidFill>
              </a:rPr>
              <a:t>Alexa/Siri/Google </a:t>
            </a:r>
            <a:r>
              <a:rPr lang="hu-HU" sz="1800" dirty="0" err="1">
                <a:solidFill>
                  <a:schemeClr val="tx1"/>
                </a:solidFill>
              </a:rPr>
              <a:t>Assistant</a:t>
            </a:r>
            <a:r>
              <a:rPr lang="hu-HU" sz="1800" dirty="0">
                <a:solidFill>
                  <a:schemeClr val="tx1"/>
                </a:solidFill>
              </a:rPr>
              <a:t> funkciók magyarul?</a:t>
            </a:r>
          </a:p>
        </p:txBody>
      </p:sp>
      <p:pic>
        <p:nvPicPr>
          <p:cNvPr id="19" name="Ábra 18" descr="Épület egyszínű kitöltéssel">
            <a:extLst>
              <a:ext uri="{FF2B5EF4-FFF2-40B4-BE49-F238E27FC236}">
                <a16:creationId xmlns:a16="http://schemas.microsoft.com/office/drawing/2014/main" id="{89B82151-18E8-4738-9616-14ADCFC47B9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844736" y="1634668"/>
            <a:ext cx="914400" cy="914400"/>
          </a:xfrm>
          <a:prstGeom prst="rect">
            <a:avLst/>
          </a:prstGeom>
        </p:spPr>
      </p:pic>
      <p:pic>
        <p:nvPicPr>
          <p:cNvPr id="21" name="Ábra 20" descr="Dokumentum egyszínű kitöltéssel">
            <a:extLst>
              <a:ext uri="{FF2B5EF4-FFF2-40B4-BE49-F238E27FC236}">
                <a16:creationId xmlns:a16="http://schemas.microsoft.com/office/drawing/2014/main" id="{55AF24E5-7441-4F6D-93AB-4E48AB9CD247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5279231" y="1634668"/>
            <a:ext cx="914400" cy="914400"/>
          </a:xfrm>
          <a:prstGeom prst="rect">
            <a:avLst/>
          </a:prstGeom>
        </p:spPr>
      </p:pic>
      <p:pic>
        <p:nvPicPr>
          <p:cNvPr id="23" name="Ábra 22" descr="Csevegésbuborék egyszínű kitöltéssel">
            <a:extLst>
              <a:ext uri="{FF2B5EF4-FFF2-40B4-BE49-F238E27FC236}">
                <a16:creationId xmlns:a16="http://schemas.microsoft.com/office/drawing/2014/main" id="{9F83EEAC-E0E2-490F-BD80-A57D07654245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8708047" y="1630991"/>
            <a:ext cx="914400" cy="914400"/>
          </a:xfrm>
          <a:prstGeom prst="rect">
            <a:avLst/>
          </a:prstGeom>
        </p:spPr>
      </p:pic>
      <p:pic>
        <p:nvPicPr>
          <p:cNvPr id="25" name="Ábra 24" descr="Bírói kalapács egyszínű kitöltéssel">
            <a:extLst>
              <a:ext uri="{FF2B5EF4-FFF2-40B4-BE49-F238E27FC236}">
                <a16:creationId xmlns:a16="http://schemas.microsoft.com/office/drawing/2014/main" id="{67A207BD-29BA-4250-801F-A1DB9EA0AB48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1844736" y="3759008"/>
            <a:ext cx="914400" cy="914400"/>
          </a:xfrm>
          <a:prstGeom prst="rect">
            <a:avLst/>
          </a:prstGeom>
        </p:spPr>
      </p:pic>
      <p:pic>
        <p:nvPicPr>
          <p:cNvPr id="27" name="Ábra 26" descr="Férfi programozó egyszínű kitöltéssel">
            <a:extLst>
              <a:ext uri="{FF2B5EF4-FFF2-40B4-BE49-F238E27FC236}">
                <a16:creationId xmlns:a16="http://schemas.microsoft.com/office/drawing/2014/main" id="{9CDCE239-0825-49FD-8772-AA41EF331405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5279231" y="3759008"/>
            <a:ext cx="914400" cy="914400"/>
          </a:xfrm>
          <a:prstGeom prst="rect">
            <a:avLst/>
          </a:prstGeom>
        </p:spPr>
      </p:pic>
      <p:pic>
        <p:nvPicPr>
          <p:cNvPr id="29" name="Ábra 28" descr="Mesterséges intelligencia egyszínű kitöltéssel">
            <a:extLst>
              <a:ext uri="{FF2B5EF4-FFF2-40B4-BE49-F238E27FC236}">
                <a16:creationId xmlns:a16="http://schemas.microsoft.com/office/drawing/2014/main" id="{FAF6ED77-1F99-40C3-9118-18D84CA161F9}"/>
              </a:ext>
            </a:extLst>
          </p:cNvPr>
          <p:cNvPicPr>
            <a:picLocks noChangeAspect="1"/>
          </p:cNvPicPr>
          <p:nvPr/>
        </p:nvPicPr>
        <p:blipFill>
          <a:blip r:embed="rId13">
            <a:extLst>
              <a:ext uri="{96DAC541-7B7A-43D3-8B79-37D633B846F1}">
                <asvg:svgBlip xmlns:asvg="http://schemas.microsoft.com/office/drawing/2016/SVG/main" r:embed="rId14"/>
              </a:ext>
            </a:extLst>
          </a:blip>
          <a:stretch>
            <a:fillRect/>
          </a:stretch>
        </p:blipFill>
        <p:spPr>
          <a:xfrm>
            <a:off x="8708047" y="3759008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493743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ITCON_GUIDELINES" val="FALSE"/>
  <p:tag name="THINKCELLUNDODONOTDELETE" val="52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nGrm_hCMpk.V4ND6ZZemNw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xY592S_uvUGiHdQZRInqWw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21XB.U3WeEiu7UzsSJ27Kg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T5I_oaHZqk289dUG2fBE4Q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T5I_oaHZqk289dUG2fBE4Q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xY592S_uvUGiHdQZRInqWw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21XB.U3WeEiu7UzsSJ27Kg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T5I_oaHZqk289dUG2fBE4Q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xY592S_uvUGiHdQZRInqWw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21XB.U3WeEiu7UzsSJ27Kg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T5I_oaHZqk289dUG2fBE4Q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sc4gjeqWg0ygQO4H4f3FwQ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9JjBzsR6wkO3_WKRStDQOg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Aj.TmT8Vf0epfXzv_nQaHA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uYfO06LMTEOmzET9q5OyGQ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xY592S_uvUGiHdQZRInqWw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21XB.U3WeEiu7UzsSJ27Kg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T5I_oaHZqk289dUG2fBE4Q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sc4gjeqWg0ygQO4H4f3FwQ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TSY_PPT_Master_16_9_E">
  <a:themeElements>
    <a:clrScheme name="TELEKOM_Master_DE_RC6 Kopie 2">
      <a:dk1>
        <a:srgbClr val="000000"/>
      </a:dk1>
      <a:lt1>
        <a:srgbClr val="FFFFFF"/>
      </a:lt1>
      <a:dk2>
        <a:srgbClr val="E20074"/>
      </a:dk2>
      <a:lt2>
        <a:srgbClr val="A4A4A4"/>
      </a:lt2>
      <a:accent1>
        <a:srgbClr val="EDEDED"/>
      </a:accent1>
      <a:accent2>
        <a:srgbClr val="D0D0D0"/>
      </a:accent2>
      <a:accent3>
        <a:srgbClr val="FFFFFF"/>
      </a:accent3>
      <a:accent4>
        <a:srgbClr val="000000"/>
      </a:accent4>
      <a:accent5>
        <a:srgbClr val="F4F4F4"/>
      </a:accent5>
      <a:accent6>
        <a:srgbClr val="BCBCBC"/>
      </a:accent6>
      <a:hlink>
        <a:srgbClr val="7C7C7C"/>
      </a:hlink>
      <a:folHlink>
        <a:srgbClr val="6C6C6C"/>
      </a:folHlink>
    </a:clrScheme>
    <a:fontScheme name="DT Fonts">
      <a:majorFont>
        <a:latin typeface="Tele-GroteskUlt"/>
        <a:ea typeface=""/>
        <a:cs typeface=""/>
      </a:majorFont>
      <a:minorFont>
        <a:latin typeface="Tele-GroteskNor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6"/>
        </a:solidFill>
        <a:ln>
          <a:noFill/>
        </a:ln>
        <a:effectLst/>
      </a:spPr>
      <a:bodyPr rtlCol="0" anchor="ctr"/>
      <a:lstStyle>
        <a:defPPr algn="ctr">
          <a:defRPr dirty="0" err="1" smtClean="0">
            <a:solidFill>
              <a:schemeClr val="tx1"/>
            </a:solidFill>
          </a:defRPr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tx1"/>
          </a:solidFill>
          <a:tailEnd type="arrow" w="lg" len="lg"/>
        </a:ln>
      </a:spPr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 marL="270000" indent="-270000">
          <a:spcBef>
            <a:spcPts val="0"/>
          </a:spcBef>
          <a:spcAft>
            <a:spcPts val="450"/>
          </a:spcAft>
          <a:buClr>
            <a:schemeClr val="tx2"/>
          </a:buClr>
          <a:buFont typeface="Wingdings" pitchFamily="2" charset="2"/>
          <a:buChar char="§"/>
          <a:defRPr dirty="0" smtClean="0"/>
        </a:defPPr>
      </a:lstStyle>
    </a:txDef>
  </a:objectDefaults>
  <a:extraClrSchemeLst>
    <a:extraClrScheme>
      <a:clrScheme name="TELEKOM_Master_DE_RC6 Kopie 1">
        <a:dk1>
          <a:srgbClr val="646464"/>
        </a:dk1>
        <a:lt1>
          <a:srgbClr val="FFFFFF"/>
        </a:lt1>
        <a:dk2>
          <a:srgbClr val="E20074"/>
        </a:dk2>
        <a:lt2>
          <a:srgbClr val="FFFFFF"/>
        </a:lt2>
        <a:accent1>
          <a:srgbClr val="427BAB"/>
        </a:accent1>
        <a:accent2>
          <a:srgbClr val="FDD167"/>
        </a:accent2>
        <a:accent3>
          <a:srgbClr val="FFFFFF"/>
        </a:accent3>
        <a:accent4>
          <a:srgbClr val="545454"/>
        </a:accent4>
        <a:accent5>
          <a:srgbClr val="B0BFD2"/>
        </a:accent5>
        <a:accent6>
          <a:srgbClr val="E5BD5D"/>
        </a:accent6>
        <a:hlink>
          <a:srgbClr val="646464"/>
        </a:hlink>
        <a:folHlink>
          <a:srgbClr val="9D9D9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LEKOM_Master_DE_RC6 Kopie 2">
        <a:dk1>
          <a:srgbClr val="000000"/>
        </a:dk1>
        <a:lt1>
          <a:srgbClr val="FFFFFF"/>
        </a:lt1>
        <a:dk2>
          <a:srgbClr val="E20074"/>
        </a:dk2>
        <a:lt2>
          <a:srgbClr val="A4A4A4"/>
        </a:lt2>
        <a:accent1>
          <a:srgbClr val="EDEDED"/>
        </a:accent1>
        <a:accent2>
          <a:srgbClr val="D0D0D0"/>
        </a:accent2>
        <a:accent3>
          <a:srgbClr val="FFFFFF"/>
        </a:accent3>
        <a:accent4>
          <a:srgbClr val="000000"/>
        </a:accent4>
        <a:accent5>
          <a:srgbClr val="F4F4F4"/>
        </a:accent5>
        <a:accent6>
          <a:srgbClr val="BCBCBC"/>
        </a:accent6>
        <a:hlink>
          <a:srgbClr val="7C7C7C"/>
        </a:hlink>
        <a:folHlink>
          <a:srgbClr val="6C6C6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Design">
  <a:themeElements>
    <a:clrScheme name="">
      <a:dk1>
        <a:srgbClr val="000000"/>
      </a:dk1>
      <a:lt1>
        <a:srgbClr val="FFFFFF"/>
      </a:lt1>
      <a:dk2>
        <a:srgbClr val="E20074"/>
      </a:dk2>
      <a:lt2>
        <a:srgbClr val="A4A4A4"/>
      </a:lt2>
      <a:accent1>
        <a:srgbClr val="EDEDED"/>
      </a:accent1>
      <a:accent2>
        <a:srgbClr val="D0D0D0"/>
      </a:accent2>
      <a:accent3>
        <a:srgbClr val="FFFFFF"/>
      </a:accent3>
      <a:accent4>
        <a:srgbClr val="000000"/>
      </a:accent4>
      <a:accent5>
        <a:srgbClr val="F4F4F4"/>
      </a:accent5>
      <a:accent6>
        <a:srgbClr val="BCBCBC"/>
      </a:accent6>
      <a:hlink>
        <a:srgbClr val="7C7C7C"/>
      </a:hlink>
      <a:folHlink>
        <a:srgbClr val="6C6C6C"/>
      </a:folHlink>
    </a:clrScheme>
    <a:fontScheme name="DT Fonts">
      <a:majorFont>
        <a:latin typeface="Tele-GroteskUlt"/>
        <a:ea typeface=""/>
        <a:cs typeface=""/>
      </a:majorFont>
      <a:minorFont>
        <a:latin typeface="Tele-GroteskNor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-Design">
  <a:themeElements>
    <a:clrScheme name="DT Farben">
      <a:dk1>
        <a:srgbClr val="646464"/>
      </a:dk1>
      <a:lt1>
        <a:srgbClr val="FFFFFF"/>
      </a:lt1>
      <a:dk2>
        <a:srgbClr val="E20074"/>
      </a:dk2>
      <a:lt2>
        <a:srgbClr val="FFFFFF"/>
      </a:lt2>
      <a:accent1>
        <a:srgbClr val="427BAB"/>
      </a:accent1>
      <a:accent2>
        <a:srgbClr val="FDD167"/>
      </a:accent2>
      <a:accent3>
        <a:srgbClr val="646464"/>
      </a:accent3>
      <a:accent4>
        <a:srgbClr val="64B9E4"/>
      </a:accent4>
      <a:accent5>
        <a:srgbClr val="9D9D9D"/>
      </a:accent5>
      <a:accent6>
        <a:srgbClr val="DADADA"/>
      </a:accent6>
      <a:hlink>
        <a:srgbClr val="646464"/>
      </a:hlink>
      <a:folHlink>
        <a:srgbClr val="9D9D9D"/>
      </a:folHlink>
    </a:clrScheme>
    <a:fontScheme name="DT Fonts">
      <a:majorFont>
        <a:latin typeface="Tele-GroteskUlt"/>
        <a:ea typeface=""/>
        <a:cs typeface=""/>
      </a:majorFont>
      <a:minorFont>
        <a:latin typeface="Tele-GroteskNor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um" ma:contentTypeID="0x0101001B2CA6AEECBEE440AB36827970E8E2A5" ma:contentTypeVersion="" ma:contentTypeDescription="Új dokumentum létrehozása." ma:contentTypeScope="" ma:versionID="832ce4dfaf917cb1ba27a89767261693">
  <xsd:schema xmlns:xsd="http://www.w3.org/2001/XMLSchema" xmlns:xs="http://www.w3.org/2001/XMLSchema" xmlns:p="http://schemas.microsoft.com/office/2006/metadata/properties" xmlns:ns2="eff08c82-ce1c-49bc-a1d0-41eac7de1a3e" targetNamespace="http://schemas.microsoft.com/office/2006/metadata/properties" ma:root="true" ma:fieldsID="4aabf486d456b887433404a5ee02d546" ns2:_="">
    <xsd:import namespace="eff08c82-ce1c-49bc-a1d0-41eac7de1a3e"/>
    <xsd:element name="properties">
      <xsd:complexType>
        <xsd:sequence>
          <xsd:element name="documentManagement">
            <xsd:complexType>
              <xsd:all>
                <xsd:element ref="ns2:Titokgazda" minOccurs="0"/>
                <xsd:element ref="ns2:Titokkorlát" minOccurs="0"/>
                <xsd:element ref="ns2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ff08c82-ce1c-49bc-a1d0-41eac7de1a3e" elementFormDefault="qualified">
    <xsd:import namespace="http://schemas.microsoft.com/office/2006/documentManagement/types"/>
    <xsd:import namespace="http://schemas.microsoft.com/office/infopath/2007/PartnerControls"/>
    <xsd:element name="Titokgazda" ma:index="8" nillable="true" ma:displayName="Titokgazda" ma:internalName="Titokgazda">
      <xsd:simpleType>
        <xsd:restriction base="dms:Text">
          <xsd:maxLength value="255"/>
        </xsd:restriction>
      </xsd:simpleType>
    </xsd:element>
    <xsd:element name="Titokkorlát" ma:index="9" nillable="true" ma:displayName="Titokkorlát" ma:internalName="Titokkorl_x00e1_t">
      <xsd:simpleType>
        <xsd:restriction base="dms:Note">
          <xsd:maxLength value="255"/>
        </xsd:restriction>
      </xsd:simpleType>
    </xsd:element>
    <xsd:element name="SharedWithUsers" ma:index="10" nillable="true" ma:displayName="Résztvevők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artalomtípus"/>
        <xsd:element ref="dc:title" minOccurs="0" maxOccurs="1" ma:index="4" ma:displayName="Cím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itokgazda xmlns="eff08c82-ce1c-49bc-a1d0-41eac7de1a3e" xsi:nil="true"/>
    <Titokkorlát xmlns="eff08c82-ce1c-49bc-a1d0-41eac7de1a3e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B5DFB7F2-FFA8-4FF1-A2F0-0C14E1F910A4}"/>
</file>

<file path=customXml/itemProps2.xml><?xml version="1.0" encoding="utf-8"?>
<ds:datastoreItem xmlns:ds="http://schemas.openxmlformats.org/officeDocument/2006/customXml" ds:itemID="{4CDD7FFE-1C03-450F-95E1-0F6F6B0AEC56}">
  <ds:schemaRefs>
    <ds:schemaRef ds:uri="http://schemas.microsoft.com/office/2006/documentManagement/types"/>
    <ds:schemaRef ds:uri="http://purl.org/dc/terms/"/>
    <ds:schemaRef ds:uri="http://schemas.openxmlformats.org/package/2006/metadata/core-properties"/>
    <ds:schemaRef ds:uri="http://purl.org/dc/dcmitype/"/>
    <ds:schemaRef ds:uri="http://purl.org/dc/elements/1.1/"/>
    <ds:schemaRef ds:uri="http://schemas.microsoft.com/office/2006/metadata/properties"/>
    <ds:schemaRef ds:uri="http://www.w3.org/XML/1998/namespace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5B580B02-63E2-4DE3-AE1C-35D6C4719BBD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903</TotalTime>
  <Words>292</Words>
  <Application>Microsoft Office PowerPoint</Application>
  <PresentationFormat>Egyéni</PresentationFormat>
  <Paragraphs>61</Paragraphs>
  <Slides>4</Slides>
  <Notes>3</Notes>
  <HiddenSlides>0</HiddenSlides>
  <MMClips>0</MMClips>
  <ScaleCrop>false</ScaleCrop>
  <HeadingPairs>
    <vt:vector size="8" baseType="variant">
      <vt:variant>
        <vt:lpstr>Használt betűtípusok</vt:lpstr>
      </vt:variant>
      <vt:variant>
        <vt:i4>7</vt:i4>
      </vt:variant>
      <vt:variant>
        <vt:lpstr>Téma</vt:lpstr>
      </vt:variant>
      <vt:variant>
        <vt:i4>1</vt:i4>
      </vt:variant>
      <vt:variant>
        <vt:lpstr>Beágyazott OLE kiszolgálók</vt:lpstr>
      </vt:variant>
      <vt:variant>
        <vt:i4>1</vt:i4>
      </vt:variant>
      <vt:variant>
        <vt:lpstr>Diacímek</vt:lpstr>
      </vt:variant>
      <vt:variant>
        <vt:i4>4</vt:i4>
      </vt:variant>
    </vt:vector>
  </HeadingPairs>
  <TitlesOfParts>
    <vt:vector size="13" baseType="lpstr">
      <vt:lpstr>Arial</vt:lpstr>
      <vt:lpstr>TeleGrotesk Next</vt:lpstr>
      <vt:lpstr>Tele-GroteskEEUlt</vt:lpstr>
      <vt:lpstr>Tele-GroteskFet</vt:lpstr>
      <vt:lpstr>Tele-GroteskNor</vt:lpstr>
      <vt:lpstr>Tele-GroteskUlt</vt:lpstr>
      <vt:lpstr>Wingdings</vt:lpstr>
      <vt:lpstr>TSY_PPT_Master_16_9_E</vt:lpstr>
      <vt:lpstr>think-cell Folie</vt:lpstr>
      <vt:lpstr>PowerPoint-bemutató</vt:lpstr>
      <vt:lpstr>Ügyfélszolgálati automatizáció hatékonyan</vt:lpstr>
      <vt:lpstr>Vanda 2.0 from Conversational IVR to Intelligent Conversation</vt:lpstr>
      <vt:lpstr>További felhasználási lehetőségek Az ügyfélszolgálatokon túl…</vt:lpstr>
    </vt:vector>
  </TitlesOfParts>
  <Company>KFKI Zrt.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TELEGROTESK ULTRA TELEGROTESK REGULAR IN  24, 28, 32, 36, 40, 44, 48, 54, 60, 66 PT</dc:title>
  <dc:creator>nagyildiko</dc:creator>
  <cp:lastModifiedBy>Horváth Varga János</cp:lastModifiedBy>
  <cp:revision>30</cp:revision>
  <cp:lastPrinted>2012-09-04T09:22:48Z</cp:lastPrinted>
  <dcterms:created xsi:type="dcterms:W3CDTF">2013-03-25T08:45:10Z</dcterms:created>
  <dcterms:modified xsi:type="dcterms:W3CDTF">2022-06-03T12:57:37Z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TAG2">
    <vt:lpwstr>000800e6170000000000010250600207f980073804f000</vt:lpwstr>
  </property>
  <property fmtid="{D5CDD505-2E9C-101B-9397-08002B2CF9AE}" pid="3" name="ContentTypeId">
    <vt:lpwstr>0x0101001B2CA6AEECBEE440AB36827970E8E2A5</vt:lpwstr>
  </property>
</Properties>
</file>