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  <p:sldMasterId id="2147483663" r:id="rId2"/>
    <p:sldMasterId id="2147483675" r:id="rId3"/>
  </p:sldMasterIdLst>
  <p:notesMasterIdLst>
    <p:notesMasterId r:id="rId35"/>
  </p:notesMasterIdLst>
  <p:sldIdLst>
    <p:sldId id="256" r:id="rId4"/>
    <p:sldId id="347" r:id="rId5"/>
    <p:sldId id="342" r:id="rId6"/>
    <p:sldId id="257" r:id="rId7"/>
    <p:sldId id="258" r:id="rId8"/>
    <p:sldId id="344" r:id="rId9"/>
    <p:sldId id="260" r:id="rId10"/>
    <p:sldId id="345" r:id="rId11"/>
    <p:sldId id="343" r:id="rId12"/>
    <p:sldId id="348" r:id="rId13"/>
    <p:sldId id="297" r:id="rId14"/>
    <p:sldId id="337" r:id="rId15"/>
    <p:sldId id="339" r:id="rId16"/>
    <p:sldId id="336" r:id="rId17"/>
    <p:sldId id="349" r:id="rId18"/>
    <p:sldId id="340" r:id="rId19"/>
    <p:sldId id="350" r:id="rId20"/>
    <p:sldId id="351" r:id="rId21"/>
    <p:sldId id="352" r:id="rId22"/>
    <p:sldId id="353" r:id="rId23"/>
    <p:sldId id="356" r:id="rId24"/>
    <p:sldId id="354" r:id="rId25"/>
    <p:sldId id="362" r:id="rId26"/>
    <p:sldId id="357" r:id="rId27"/>
    <p:sldId id="355" r:id="rId28"/>
    <p:sldId id="363" r:id="rId29"/>
    <p:sldId id="358" r:id="rId30"/>
    <p:sldId id="359" r:id="rId31"/>
    <p:sldId id="361" r:id="rId32"/>
    <p:sldId id="360" r:id="rId33"/>
    <p:sldId id="335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55"/>
    <p:restoredTop sz="96327"/>
  </p:normalViewPr>
  <p:slideViewPr>
    <p:cSldViewPr snapToGrid="0" snapToObjects="1">
      <p:cViewPr varScale="1">
        <p:scale>
          <a:sx n="120" d="100"/>
          <a:sy n="120" d="100"/>
        </p:scale>
        <p:origin x="192" y="9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customXml" Target="../customXml/item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193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105463d7b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13105463d7b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3105463d7b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g13105463d7b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3105463d7b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13105463d7b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2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59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8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7427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31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buFont typeface="Georgia"/>
              <a:defRPr sz="3600">
                <a:latin typeface="Georgia"/>
                <a:ea typeface="Georgia"/>
                <a:cs typeface="Georgia"/>
                <a:sym typeface="Georgia"/>
              </a:defRPr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Georgia"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r>
              <a:rPr lang="en-GB"/>
              <a:t>Click to edit Master subtitle style</a:t>
            </a: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DF63A-4F98-D544-ABD9-BA1EB8070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38486-8F0D-8648-8D56-0FCA48084C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6B4DD-5BE7-9C49-AEC6-23D68B4980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C80F4-E5DD-4244-B6B6-50601D450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306961-CA2D-BD45-BCBC-93EE080DA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5276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09CE2-C985-4C46-8EB1-016652B9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8759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587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DA1AC-C4EA-B543-813C-FC0E7B970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5CE9A9-B2E6-C84B-BC91-E075DF314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356E6E-F8A5-8F47-82E6-4691342822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0851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FF38D-4ACE-0346-9E7F-7FACE5172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C3DA78-D778-0840-86A1-A09561B93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D17CD3-7548-154C-86C1-46321D6C9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3142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81817-3554-6B42-8F69-1C54CCE7F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A95682-19A9-AD43-8592-0A93E3842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0125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F98E47-3288-064D-ADEE-676C949CAD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A592A0-ACE4-F64C-B115-8B78C828C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04803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ide jon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C5C4-48B6-CE49-AB7B-A93EF55D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28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ide jon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C5C4-48B6-CE49-AB7B-A93EF55D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3732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ide jon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C5C4-48B6-CE49-AB7B-A93EF55D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11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15416"/>
            <a:ext cx="8520600" cy="47743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Font typeface="Georgia"/>
              <a:defRPr sz="2400" baseline="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r>
              <a:rPr lang="en-GB"/>
              <a:t>Click to edit Master title style</a:t>
            </a:r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 hasCustomPrompt="1"/>
          </p:nvPr>
        </p:nvSpPr>
        <p:spPr>
          <a:xfrm>
            <a:off x="311700" y="582068"/>
            <a:ext cx="8520600" cy="4081148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Font typeface="Georgia"/>
              <a:defRPr lang="en-US" sz="1800" b="0" i="0" u="none" strike="noStrike" cap="none" dirty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609750" lvl="1" indent="-285750" rtl="0">
              <a:spcBef>
                <a:spcPts val="0"/>
              </a:spcBef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2pPr>
            <a:lvl3pPr lvl="2" rtl="0">
              <a:spcBef>
                <a:spcPts val="0"/>
              </a:spcBef>
              <a:buFont typeface="Georgia"/>
              <a:defRPr>
                <a:latin typeface="Georgia"/>
                <a:ea typeface="Georgia"/>
                <a:cs typeface="Georgia"/>
                <a:sym typeface="Georgia"/>
              </a:defRPr>
            </a:lvl3pPr>
            <a:lvl4pPr lvl="3" rtl="0">
              <a:spcBef>
                <a:spcPts val="0"/>
              </a:spcBef>
              <a:buFont typeface="Georgia"/>
              <a:defRPr>
                <a:latin typeface="Georgia"/>
                <a:ea typeface="Georgia"/>
                <a:cs typeface="Georgia"/>
                <a:sym typeface="Georgia"/>
              </a:defRPr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pPr lvl="0"/>
            <a:r>
              <a:rPr lang="en-US" dirty="0"/>
              <a:t>  Click to edit Master text styles</a:t>
            </a:r>
          </a:p>
          <a:p>
            <a:pPr marR="0" lvl="1" algn="l" rtl="0" eaLnBrk="1" hangingPunct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Georgia"/>
              <a:buChar char="●"/>
            </a:pPr>
            <a:r>
              <a:rPr lang="en-US" dirty="0"/>
              <a:t> </a:t>
            </a:r>
            <a:r>
              <a:rPr lang="en-US" dirty="0" err="1"/>
              <a:t>hjej</a:t>
            </a:r>
            <a:endParaRPr lang="en-US" dirty="0"/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ide jon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C5C4-48B6-CE49-AB7B-A93EF55D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43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ide jon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C5C4-48B6-CE49-AB7B-A93EF55D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73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ide jon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C5C4-48B6-CE49-AB7B-A93EF55D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0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ide jon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C5C4-48B6-CE49-AB7B-A93EF55D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26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ide jon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C5C4-48B6-CE49-AB7B-A93EF55D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59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ide jon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C5C4-48B6-CE49-AB7B-A93EF55D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56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ide jon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C5C4-48B6-CE49-AB7B-A93EF55D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04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ide jon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0C5C4-48B6-CE49-AB7B-A93EF55D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7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Font typeface="Georgia"/>
              <a:defRPr sz="4000"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r>
              <a:rPr lang="en-GB"/>
              <a:t>Click to edit Master title style</a:t>
            </a: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20421" y="4663216"/>
            <a:ext cx="2578781" cy="386703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Georgia"/>
              <a:buNone/>
              <a:defRPr sz="1400"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>
            <a:lvl1pPr>
              <a:defRPr sz="1000">
                <a:latin typeface="Georgia" panose="02040502050405020303" pitchFamily="18" charset="0"/>
              </a:defRPr>
            </a:lvl1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2400">
                <a:latin typeface="Georgia" panose="02040502050405020303" pitchFamily="18" charset="0"/>
              </a:defRPr>
            </a:lvl1pPr>
            <a:lvl2pPr lvl="1" algn="ctr" rtl="0">
              <a:spcBef>
                <a:spcPts val="0"/>
              </a:spcBef>
              <a:buSzPct val="100000"/>
              <a:defRPr sz="12000"/>
            </a:lvl2pPr>
            <a:lvl3pPr lvl="2" algn="ctr" rtl="0">
              <a:spcBef>
                <a:spcPts val="0"/>
              </a:spcBef>
              <a:buSzPct val="100000"/>
              <a:defRPr sz="12000"/>
            </a:lvl3pPr>
            <a:lvl4pPr lvl="3" algn="ctr" rtl="0">
              <a:spcBef>
                <a:spcPts val="0"/>
              </a:spcBef>
              <a:buSzPct val="100000"/>
              <a:defRPr sz="12000"/>
            </a:lvl4pPr>
            <a:lvl5pPr lvl="4" algn="ctr" rtl="0">
              <a:spcBef>
                <a:spcPts val="0"/>
              </a:spcBef>
              <a:buSzPct val="100000"/>
              <a:defRPr sz="12000"/>
            </a:lvl5pPr>
            <a:lvl6pPr lvl="5" algn="ctr" rtl="0">
              <a:spcBef>
                <a:spcPts val="0"/>
              </a:spcBef>
              <a:buSzPct val="100000"/>
              <a:defRPr sz="12000"/>
            </a:lvl6pPr>
            <a:lvl7pPr lvl="6" algn="ctr" rtl="0">
              <a:spcBef>
                <a:spcPts val="0"/>
              </a:spcBef>
              <a:buSzPct val="100000"/>
              <a:defRPr sz="12000"/>
            </a:lvl7pPr>
            <a:lvl8pPr lvl="7" algn="ctr" rtl="0">
              <a:spcBef>
                <a:spcPts val="0"/>
              </a:spcBef>
              <a:buSzPct val="100000"/>
              <a:defRPr sz="12000"/>
            </a:lvl8pPr>
            <a:lvl9pPr lvl="8" algn="ctr" rtl="0">
              <a:spcBef>
                <a:spcPts val="0"/>
              </a:spcBef>
              <a:buSzPct val="100000"/>
              <a:defRPr sz="12000"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 rtl="0">
              <a:spcBef>
                <a:spcPts val="0"/>
              </a:spcBef>
              <a:defRPr>
                <a:latin typeface="Georgia" panose="02040502050405020303" pitchFamily="18" charset="0"/>
              </a:defRPr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Cím és tartalom">
    <p:bg>
      <p:bgPr>
        <a:solidFill>
          <a:schemeClr val="l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76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50EDE-4D7E-AA46-8798-87882E687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15FAF-2D54-E740-B7B8-461BB3F8B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6071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D24FA-2AE1-294E-A86E-10C9ACE23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E3FD3-C427-844B-B41E-4F5E4D790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762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47A6-AA96-5548-9085-9DEA8278C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C908A-286D-9C4B-8B4C-B040B8924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49E4B-C6D2-EC4E-B8B0-00A8FE05F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6672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2"/>
                </a:solidFill>
              </a:rPr>
              <a:t>‹#›</a:t>
            </a:fld>
            <a:endParaRPr lang="en-GB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6" r:id="rId4"/>
    <p:sldLayoutId id="2147483657" r:id="rId5"/>
    <p:sldLayoutId id="2147483687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751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ide jon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0C5C4-48B6-CE49-AB7B-A93EF55D0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4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hyperlink" Target="http://mnsz.nytud.hu/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lt.bme.hu/en/resources/webcorpus2" TargetMode="External"/><Relationship Id="rId5" Type="http://schemas.openxmlformats.org/officeDocument/2006/relationships/hyperlink" Target="http://mokk.bme.hu/resources/hunglishcorpus/" TargetMode="External"/><Relationship Id="rId4" Type="http://schemas.openxmlformats.org/officeDocument/2006/relationships/hyperlink" Target="https://rgai.inf.u-szeged.hu/node/113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11" Type="http://schemas.openxmlformats.org/officeDocument/2006/relationships/image" Target="../media/image12.jpg"/><Relationship Id="rId5" Type="http://schemas.openxmlformats.org/officeDocument/2006/relationships/image" Target="../media/image6.jp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juniper.nytud.hu/demo/nl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99200" y="1509425"/>
            <a:ext cx="8520600" cy="8613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2400" dirty="0">
                <a:solidFill>
                  <a:srgbClr val="0070C0"/>
                </a:solidFill>
              </a:rPr>
              <a:t>A </a:t>
            </a:r>
            <a:r>
              <a:rPr lang="en-GB" sz="2400" dirty="0" err="1">
                <a:solidFill>
                  <a:srgbClr val="0070C0"/>
                </a:solidFill>
              </a:rPr>
              <a:t>korpusznyelvészettől</a:t>
            </a:r>
            <a:r>
              <a:rPr lang="en-GB" sz="2400" dirty="0">
                <a:solidFill>
                  <a:srgbClr val="0070C0"/>
                </a:solidFill>
              </a:rPr>
              <a:t> a </a:t>
            </a:r>
            <a:r>
              <a:rPr lang="en-GB" sz="2400" dirty="0" err="1">
                <a:solidFill>
                  <a:srgbClr val="0070C0"/>
                </a:solidFill>
              </a:rPr>
              <a:t>nyelvmodellezésig</a:t>
            </a:r>
            <a:r>
              <a:rPr lang="en-GB" sz="24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Shape 55"/>
          <p:cNvSpPr txBox="1">
            <a:spLocks/>
          </p:cNvSpPr>
          <p:nvPr/>
        </p:nvSpPr>
        <p:spPr>
          <a:xfrm>
            <a:off x="2641024" y="2897736"/>
            <a:ext cx="4306794" cy="104045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eorgia"/>
              <a:buNone/>
              <a:defRPr sz="2800" b="0" i="0" u="none" strike="noStrike" cap="none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1400" dirty="0" err="1"/>
              <a:t>Váradi</a:t>
            </a:r>
            <a:r>
              <a:rPr lang="en-GB" sz="1400" dirty="0"/>
              <a:t> </a:t>
            </a:r>
            <a:r>
              <a:rPr lang="en-GB" sz="1400" dirty="0" err="1"/>
              <a:t>Tamás</a:t>
            </a:r>
            <a:endParaRPr lang="en-GB" sz="1400" dirty="0"/>
          </a:p>
          <a:p>
            <a:endParaRPr lang="en-GB" sz="1200" dirty="0"/>
          </a:p>
          <a:p>
            <a:r>
              <a:rPr lang="en-GB" sz="1200" dirty="0" err="1"/>
              <a:t>Nyelvtudományi</a:t>
            </a:r>
            <a:r>
              <a:rPr lang="en-GB" sz="1200" dirty="0"/>
              <a:t> </a:t>
            </a:r>
            <a:r>
              <a:rPr lang="en-GB" sz="1200" dirty="0" err="1"/>
              <a:t>Kutatóközpont</a:t>
            </a:r>
            <a:br>
              <a:rPr lang="en-GB" sz="1200" dirty="0"/>
            </a:br>
            <a:r>
              <a:rPr lang="en-GB" sz="1200" dirty="0" err="1"/>
              <a:t>Nyelvtechnológiai</a:t>
            </a:r>
            <a:r>
              <a:rPr lang="en-GB" sz="1200" dirty="0"/>
              <a:t> </a:t>
            </a:r>
            <a:r>
              <a:rPr lang="en-GB" sz="1200" dirty="0" err="1"/>
              <a:t>és</a:t>
            </a:r>
            <a:r>
              <a:rPr lang="en-GB" sz="1200" dirty="0"/>
              <a:t> </a:t>
            </a:r>
            <a:r>
              <a:rPr lang="en-GB" sz="1200" dirty="0" err="1"/>
              <a:t>Alkalmazott</a:t>
            </a:r>
            <a:r>
              <a:rPr lang="en-GB" sz="1200" dirty="0"/>
              <a:t> </a:t>
            </a:r>
            <a:r>
              <a:rPr lang="en-GB" sz="1200" dirty="0" err="1"/>
              <a:t>Nyelvészeti</a:t>
            </a:r>
            <a:r>
              <a:rPr lang="en-GB" sz="1200" dirty="0"/>
              <a:t> </a:t>
            </a:r>
            <a:r>
              <a:rPr lang="en-GB" sz="1200" dirty="0" err="1"/>
              <a:t>Intézet</a:t>
            </a:r>
            <a:endParaRPr lang="en-GB" sz="1200" dirty="0"/>
          </a:p>
          <a:p>
            <a:br>
              <a:rPr lang="en-GB" sz="1400" dirty="0"/>
            </a:br>
            <a:r>
              <a:rPr lang="en-GB" sz="1400" dirty="0" err="1"/>
              <a:t>varadi.tamas@nytud.hu</a:t>
            </a:r>
            <a:endParaRPr lang="en-GB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D9447-B067-1B42-8A30-2A987977A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" y="33020"/>
            <a:ext cx="3609340" cy="3982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72CEBF-4731-4727-A986-4FCF51945C57}"/>
              </a:ext>
            </a:extLst>
          </p:cNvPr>
          <p:cNvSpPr txBox="1"/>
          <p:nvPr/>
        </p:nvSpPr>
        <p:spPr>
          <a:xfrm>
            <a:off x="591671" y="4663216"/>
            <a:ext cx="3680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Georgia" panose="02040502050405020303" pitchFamily="18" charset="0"/>
              </a:rPr>
              <a:t>KIFÜ – PTE Workshop, </a:t>
            </a:r>
            <a:r>
              <a:rPr lang="en-GB" sz="1000" dirty="0" err="1">
                <a:latin typeface="Georgia" panose="02040502050405020303" pitchFamily="18" charset="0"/>
              </a:rPr>
              <a:t>Pécs</a:t>
            </a:r>
            <a:r>
              <a:rPr lang="en-GB" sz="1000" dirty="0">
                <a:latin typeface="Georgia" panose="02040502050405020303" pitchFamily="18" charset="0"/>
              </a:rPr>
              <a:t> 2022. </a:t>
            </a:r>
            <a:r>
              <a:rPr lang="en-GB" sz="1000" dirty="0" err="1">
                <a:latin typeface="Georgia" panose="02040502050405020303" pitchFamily="18" charset="0"/>
              </a:rPr>
              <a:t>június</a:t>
            </a:r>
            <a:r>
              <a:rPr lang="en-GB" sz="1000" dirty="0">
                <a:latin typeface="Georgia" panose="02040502050405020303" pitchFamily="18" charset="0"/>
              </a:rPr>
              <a:t> 7.</a:t>
            </a:r>
            <a:endParaRPr lang="hu-HU" sz="1000" dirty="0">
              <a:latin typeface="Georgia" panose="02040502050405020303" pitchFamily="18" charset="0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0E6511C6-3266-7F26-BBB5-7B4727058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599" y="21844"/>
            <a:ext cx="2057400" cy="2971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3833E-AC9A-9E4F-2425-36E7B763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08250"/>
            <a:ext cx="8520600" cy="1963500"/>
          </a:xfrm>
        </p:spPr>
        <p:txBody>
          <a:bodyPr/>
          <a:lstStyle/>
          <a:p>
            <a:r>
              <a:rPr lang="en-HU" cap="small">
                <a:solidFill>
                  <a:srgbClr val="0070C0"/>
                </a:solidFill>
              </a:rPr>
              <a:t>ALAPVETÉS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DC71E923-7211-008A-F56E-3879A9861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43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145481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MI kutatás nyelvészeti szempontból: néhány alapvető kérdés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343569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indent="-228600">
              <a:spcAft>
                <a:spcPts val="1000"/>
              </a:spcAft>
            </a:pPr>
            <a:r>
              <a:rPr lang="en-GB" cap="small" dirty="0">
                <a:solidFill>
                  <a:schemeClr val="tx1"/>
                </a:solidFill>
              </a:rPr>
              <a:t>Általános MI nincs nyelvi intelligencia nélkül</a:t>
            </a:r>
          </a:p>
          <a:p>
            <a:pPr marL="457200" indent="-228600">
              <a:spcAft>
                <a:spcPts val="1000"/>
              </a:spcAft>
            </a:pPr>
            <a:r>
              <a:rPr lang="en-GB" dirty="0">
                <a:solidFill>
                  <a:schemeClr val="bg2"/>
                </a:solidFill>
              </a:rPr>
              <a:t>Mi a nyelv?</a:t>
            </a:r>
          </a:p>
          <a:p>
            <a:pPr marL="712788" lvl="1" indent="-173038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531813" algn="l"/>
              </a:tabLst>
            </a:pPr>
            <a:r>
              <a:rPr lang="en-GB" dirty="0">
                <a:solidFill>
                  <a:schemeClr val="bg2"/>
                </a:solidFill>
              </a:rPr>
              <a:t>Nyelv – beszéd (nyelvezet) / nyelvi rendszer – szöveg  /kompetencia -- performancia</a:t>
            </a:r>
          </a:p>
          <a:p>
            <a:pPr marL="457200" indent="-228600"/>
            <a:r>
              <a:rPr lang="en-GB" dirty="0">
                <a:solidFill>
                  <a:schemeClr val="bg2"/>
                </a:solidFill>
              </a:rPr>
              <a:t>Mit akarunk modellezni? A nyelvhasználatot vagy a nyelvtudást?</a:t>
            </a:r>
          </a:p>
          <a:p>
            <a:pPr marL="760413" lvl="1" indent="-180975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2"/>
                </a:solidFill>
              </a:rPr>
              <a:t>Mit mond erről a Turing teszt?</a:t>
            </a:r>
          </a:p>
          <a:p>
            <a:pPr marL="457200" indent="-228600"/>
            <a:r>
              <a:rPr lang="en-GB" dirty="0">
                <a:solidFill>
                  <a:schemeClr val="bg2"/>
                </a:solidFill>
              </a:rPr>
              <a:t>Deriválható-e/felépíthető-e a nyelvtudás a nyelvhasználatból/szövegből?</a:t>
            </a:r>
          </a:p>
          <a:p>
            <a:pPr>
              <a:spcAft>
                <a:spcPts val="1000"/>
              </a:spcAft>
              <a:buNone/>
              <a:tabLst>
                <a:tab pos="531813" algn="l"/>
              </a:tabLst>
            </a:pPr>
            <a:endParaRPr lang="en-GB" sz="1400" dirty="0">
              <a:solidFill>
                <a:schemeClr val="bg2"/>
              </a:solidFill>
            </a:endParaRPr>
          </a:p>
          <a:p>
            <a:pPr marL="228600" lvl="0" rtl="0">
              <a:spcBef>
                <a:spcPts val="0"/>
              </a:spcBef>
              <a:buNone/>
            </a:pPr>
            <a:endParaRPr lang="en-GB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EE0685-4289-DC46-9E53-B10CFB278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5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882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A korpusznyelvészet alapkérdései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43569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indent="-228600">
              <a:spcAft>
                <a:spcPts val="1000"/>
              </a:spcAft>
            </a:pPr>
            <a:r>
              <a:rPr lang="hu-HU">
                <a:solidFill>
                  <a:schemeClr val="bg2"/>
                </a:solidFill>
              </a:rPr>
              <a:t>A korpusz fogalma</a:t>
            </a:r>
          </a:p>
          <a:p>
            <a:pPr marL="457200" indent="-228600">
              <a:spcAft>
                <a:spcPts val="1000"/>
              </a:spcAft>
            </a:pPr>
            <a:r>
              <a:rPr lang="hu-HU">
                <a:solidFill>
                  <a:schemeClr val="bg2"/>
                </a:solidFill>
              </a:rPr>
              <a:t>A korpusz mint minta</a:t>
            </a:r>
          </a:p>
          <a:p>
            <a:pPr marL="712788" lvl="1" indent="-290513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>
                <a:solidFill>
                  <a:schemeClr val="bg2"/>
                </a:solidFill>
              </a:rPr>
              <a:t>Reprezentatív minta? </a:t>
            </a:r>
          </a:p>
          <a:p>
            <a:pPr marL="712788" lvl="1" indent="-290513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>
                <a:solidFill>
                  <a:schemeClr val="bg2"/>
                </a:solidFill>
              </a:rPr>
              <a:t>Mennyi az elégséges méret? (monitor corpus)</a:t>
            </a:r>
          </a:p>
          <a:p>
            <a:pPr marL="457200" indent="-228600">
              <a:spcAft>
                <a:spcPts val="1000"/>
              </a:spcAft>
            </a:pPr>
            <a:r>
              <a:rPr lang="hu-HU">
                <a:solidFill>
                  <a:schemeClr val="bg2"/>
                </a:solidFill>
              </a:rPr>
              <a:t>A korpusz szerkezete / „fedése”</a:t>
            </a:r>
          </a:p>
          <a:p>
            <a:pPr marL="712788" lvl="1" indent="-290513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>
                <a:solidFill>
                  <a:schemeClr val="bg2"/>
                </a:solidFill>
              </a:rPr>
              <a:t>domain, regiszter, szövegváltozat, szakszöveg</a:t>
            </a:r>
          </a:p>
          <a:p>
            <a:pPr marL="457200" indent="-228600">
              <a:spcAft>
                <a:spcPts val="1000"/>
              </a:spcAft>
            </a:pPr>
            <a:r>
              <a:rPr lang="hu-HU">
                <a:solidFill>
                  <a:schemeClr val="bg2"/>
                </a:solidFill>
              </a:rPr>
              <a:t>A korpusz tartalma, annotációja </a:t>
            </a:r>
          </a:p>
          <a:p>
            <a:pPr marL="457200" indent="-228600"/>
            <a:r>
              <a:rPr lang="hu-HU">
                <a:solidFill>
                  <a:schemeClr val="bg2"/>
                </a:solidFill>
              </a:rPr>
              <a:t>A korpusz használata</a:t>
            </a:r>
          </a:p>
          <a:p>
            <a:pPr marL="228600">
              <a:buNone/>
            </a:pPr>
            <a:endParaRPr lang="hu-HU">
              <a:solidFill>
                <a:schemeClr val="bg2"/>
              </a:solidFill>
            </a:endParaRPr>
          </a:p>
          <a:p>
            <a:pPr>
              <a:spcAft>
                <a:spcPts val="1000"/>
              </a:spcAft>
              <a:buNone/>
              <a:tabLst>
                <a:tab pos="531813" algn="l"/>
              </a:tabLst>
            </a:pPr>
            <a:endParaRPr lang="hu-HU" sz="1400">
              <a:solidFill>
                <a:schemeClr val="bg2"/>
              </a:solidFill>
            </a:endParaRPr>
          </a:p>
          <a:p>
            <a:pPr marL="228600" lvl="0" rtl="0">
              <a:spcBef>
                <a:spcPts val="0"/>
              </a:spcBef>
              <a:buNone/>
            </a:pPr>
            <a:endParaRPr lang="hu-HU"/>
          </a:p>
          <a:p>
            <a:pPr lvl="0" rtl="0">
              <a:spcBef>
                <a:spcPts val="0"/>
              </a:spcBef>
              <a:buNone/>
            </a:pPr>
            <a:endParaRPr lang="hu-H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68A9376-E9D7-11BC-EBB0-F0251F78E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601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882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r>
              <a:rPr lang="en-GB" dirty="0"/>
              <a:t>A korpusznyelvészet relevanciája az MI kutatásra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43569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indent="-228600">
              <a:spcAft>
                <a:spcPts val="1000"/>
              </a:spcAft>
            </a:pPr>
            <a:r>
              <a:rPr lang="hu-HU">
                <a:solidFill>
                  <a:schemeClr val="bg2"/>
                </a:solidFill>
              </a:rPr>
              <a:t>A korpusz mint minta</a:t>
            </a:r>
          </a:p>
          <a:p>
            <a:pPr marL="712788" lvl="1" indent="-290513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>
                <a:solidFill>
                  <a:schemeClr val="bg2"/>
                </a:solidFill>
              </a:rPr>
              <a:t>Reprezentatív minta? </a:t>
            </a:r>
          </a:p>
          <a:p>
            <a:pPr marL="712788" lvl="1" indent="-290513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>
                <a:solidFill>
                  <a:schemeClr val="bg2"/>
                </a:solidFill>
              </a:rPr>
              <a:t>Mennyi az elégséges méret? (monitor corpus)</a:t>
            </a:r>
          </a:p>
          <a:p>
            <a:pPr marL="457200" indent="-228600">
              <a:spcAft>
                <a:spcPts val="1000"/>
              </a:spcAft>
            </a:pPr>
            <a:r>
              <a:rPr lang="hu-HU">
                <a:solidFill>
                  <a:schemeClr val="bg2"/>
                </a:solidFill>
              </a:rPr>
              <a:t>A korpusz szerkezete / „fedése”</a:t>
            </a:r>
          </a:p>
          <a:p>
            <a:pPr marL="712788" lvl="1" indent="-290513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hu-HU">
                <a:solidFill>
                  <a:schemeClr val="bg2"/>
                </a:solidFill>
              </a:rPr>
              <a:t>domain, regiszter, szövegváltozat, szakszöveg</a:t>
            </a:r>
          </a:p>
          <a:p>
            <a:pPr marL="457200" indent="-228600">
              <a:spcAft>
                <a:spcPts val="1000"/>
              </a:spcAft>
            </a:pPr>
            <a:r>
              <a:rPr lang="hu-HU">
                <a:solidFill>
                  <a:schemeClr val="bg2"/>
                </a:solidFill>
              </a:rPr>
              <a:t>A korpusz tartalma, annotációja </a:t>
            </a:r>
          </a:p>
          <a:p>
            <a:pPr marL="457200" indent="-228600"/>
            <a:r>
              <a:rPr lang="hu-HU">
                <a:solidFill>
                  <a:schemeClr val="bg2"/>
                </a:solidFill>
              </a:rPr>
              <a:t>A korpusz használata</a:t>
            </a:r>
          </a:p>
          <a:p>
            <a:pPr marL="457200" indent="-228600"/>
            <a:endParaRPr lang="hu-HU">
              <a:solidFill>
                <a:schemeClr val="bg2"/>
              </a:solidFill>
            </a:endParaRPr>
          </a:p>
          <a:p>
            <a:pPr>
              <a:spcAft>
                <a:spcPts val="1000"/>
              </a:spcAft>
              <a:buNone/>
              <a:tabLst>
                <a:tab pos="531813" algn="l"/>
              </a:tabLst>
            </a:pPr>
            <a:endParaRPr lang="hu-HU" sz="1400">
              <a:solidFill>
                <a:schemeClr val="bg2"/>
              </a:solidFill>
            </a:endParaRPr>
          </a:p>
          <a:p>
            <a:pPr marL="228600" lvl="0" rtl="0">
              <a:spcBef>
                <a:spcPts val="0"/>
              </a:spcBef>
              <a:buNone/>
            </a:pPr>
            <a:endParaRPr lang="hu-HU"/>
          </a:p>
          <a:p>
            <a:pPr lvl="0" rtl="0">
              <a:spcBef>
                <a:spcPts val="0"/>
              </a:spcBef>
              <a:buNone/>
            </a:pPr>
            <a:endParaRPr lang="hu-H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B23D1B7-086C-37F0-047F-773F14E56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6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8827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A magyar korpusznyelvészet eredményei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43569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indent="-228600">
              <a:spcAft>
                <a:spcPts val="1000"/>
              </a:spcAft>
            </a:pPr>
            <a:r>
              <a:rPr lang="en-GB" dirty="0">
                <a:solidFill>
                  <a:schemeClr val="bg2"/>
                </a:solidFill>
                <a:hlinkClick r:id="rId3"/>
              </a:rPr>
              <a:t>A Magyar Nemzeti Szövegtár 2.0</a:t>
            </a:r>
            <a:endParaRPr lang="en-GB" dirty="0">
              <a:solidFill>
                <a:schemeClr val="bg2"/>
              </a:solidFill>
            </a:endParaRPr>
          </a:p>
          <a:p>
            <a:pPr marL="457200" indent="-228600">
              <a:spcAft>
                <a:spcPts val="1000"/>
              </a:spcAft>
            </a:pPr>
            <a:r>
              <a:rPr lang="en-GB" dirty="0">
                <a:solidFill>
                  <a:schemeClr val="bg2"/>
                </a:solidFill>
                <a:hlinkClick r:id="rId4"/>
              </a:rPr>
              <a:t>A Szeged Korpusz / Treebank</a:t>
            </a:r>
            <a:endParaRPr lang="en-GB" dirty="0">
              <a:solidFill>
                <a:schemeClr val="bg2"/>
              </a:solidFill>
            </a:endParaRPr>
          </a:p>
          <a:p>
            <a:pPr marL="457200" indent="-228600">
              <a:spcAft>
                <a:spcPts val="1000"/>
              </a:spcAft>
            </a:pPr>
            <a:r>
              <a:rPr lang="en-GB" dirty="0">
                <a:solidFill>
                  <a:schemeClr val="bg2"/>
                </a:solidFill>
                <a:hlinkClick r:id="rId5"/>
              </a:rPr>
              <a:t>A Webkorpusz 1.0 és a HUNGLISH korpusz</a:t>
            </a:r>
            <a:endParaRPr lang="en-GB" dirty="0">
              <a:solidFill>
                <a:schemeClr val="bg2"/>
              </a:solidFill>
            </a:endParaRPr>
          </a:p>
          <a:p>
            <a:pPr marL="457200" indent="-228600"/>
            <a:r>
              <a:rPr lang="en-GB" dirty="0">
                <a:solidFill>
                  <a:schemeClr val="bg2"/>
                </a:solidFill>
                <a:hlinkClick r:id="rId6"/>
              </a:rPr>
              <a:t>A Webkorpusz 2.0</a:t>
            </a:r>
            <a:endParaRPr lang="en-GB" dirty="0">
              <a:solidFill>
                <a:schemeClr val="bg2"/>
              </a:solidFill>
            </a:endParaRPr>
          </a:p>
          <a:p>
            <a:pPr marL="457200" indent="-228600"/>
            <a:endParaRPr lang="en-GB" dirty="0">
              <a:solidFill>
                <a:schemeClr val="bg2"/>
              </a:solidFill>
            </a:endParaRPr>
          </a:p>
          <a:p>
            <a:pPr>
              <a:spcAft>
                <a:spcPts val="1000"/>
              </a:spcAft>
              <a:buNone/>
              <a:tabLst>
                <a:tab pos="531813" algn="l"/>
              </a:tabLst>
            </a:pPr>
            <a:endParaRPr lang="en-GB" sz="1400" dirty="0">
              <a:solidFill>
                <a:schemeClr val="bg2"/>
              </a:solidFill>
            </a:endParaRPr>
          </a:p>
          <a:p>
            <a:pPr marL="228600" lvl="0" rtl="0">
              <a:spcBef>
                <a:spcPts val="0"/>
              </a:spcBef>
              <a:buNone/>
            </a:pPr>
            <a:endParaRPr lang="en-GB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7BB1A49-05DE-5907-73C6-0E9538DE3F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7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3833E-AC9A-9E4F-2425-36E7B763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08250"/>
            <a:ext cx="8520600" cy="1963500"/>
          </a:xfrm>
        </p:spPr>
        <p:txBody>
          <a:bodyPr/>
          <a:lstStyle/>
          <a:p>
            <a:r>
              <a:rPr lang="en-HU" cap="small">
                <a:solidFill>
                  <a:srgbClr val="0070C0"/>
                </a:solidFill>
              </a:rPr>
              <a:t>KORPUSZOK A NYELMODELLÉPÍTÉS GYAKORLATÁBAN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E7AA068-5CC2-6601-7D9A-99E975056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9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208542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Egy kis korpusz tipológia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43569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indent="-228600">
              <a:spcAft>
                <a:spcPts val="1000"/>
              </a:spcAft>
            </a:pPr>
            <a:r>
              <a:rPr lang="en-GB" dirty="0">
                <a:solidFill>
                  <a:schemeClr val="bg2"/>
                </a:solidFill>
              </a:rPr>
              <a:t>Felhasználás célja szerint: előtanító, finomhangoló, benchmarking</a:t>
            </a:r>
          </a:p>
          <a:p>
            <a:pPr marL="457200" indent="-228600">
              <a:spcAft>
                <a:spcPts val="1000"/>
              </a:spcAft>
            </a:pPr>
            <a:r>
              <a:rPr lang="en-GB" dirty="0">
                <a:solidFill>
                  <a:schemeClr val="bg2"/>
                </a:solidFill>
              </a:rPr>
              <a:t>Forrás szerint: born-digital (html, pdf), ocr-ezett</a:t>
            </a:r>
          </a:p>
          <a:p>
            <a:pPr marL="457200" indent="-228600">
              <a:spcAft>
                <a:spcPts val="1000"/>
              </a:spcAft>
            </a:pPr>
            <a:r>
              <a:rPr lang="en-GB" dirty="0">
                <a:solidFill>
                  <a:schemeClr val="bg2"/>
                </a:solidFill>
              </a:rPr>
              <a:t>Tartalom szerint: nyers, annotált (osztályozott)</a:t>
            </a:r>
          </a:p>
          <a:p>
            <a:pPr marL="457200" indent="-228600"/>
            <a:r>
              <a:rPr lang="en-GB" dirty="0">
                <a:solidFill>
                  <a:schemeClr val="bg2"/>
                </a:solidFill>
              </a:rPr>
              <a:t>Fedés szerint: általános célú, domén-specifikus</a:t>
            </a:r>
          </a:p>
          <a:p>
            <a:pPr marL="457200" indent="-228600"/>
            <a:r>
              <a:rPr lang="en-GB" dirty="0">
                <a:solidFill>
                  <a:schemeClr val="bg2"/>
                </a:solidFill>
              </a:rPr>
              <a:t>Nyelv szerint: egynyelvű, többnyelvű</a:t>
            </a:r>
          </a:p>
          <a:p>
            <a:pPr marL="457200" indent="-228600"/>
            <a:r>
              <a:rPr lang="en-GB" dirty="0">
                <a:solidFill>
                  <a:schemeClr val="bg2"/>
                </a:solidFill>
              </a:rPr>
              <a:t>Korpusz vagy dataset?</a:t>
            </a:r>
          </a:p>
          <a:p>
            <a:pPr marL="457200" indent="-228600"/>
            <a:endParaRPr lang="en-GB" dirty="0">
              <a:solidFill>
                <a:schemeClr val="bg2"/>
              </a:solidFill>
            </a:endParaRPr>
          </a:p>
          <a:p>
            <a:pPr>
              <a:spcAft>
                <a:spcPts val="1000"/>
              </a:spcAft>
              <a:buNone/>
              <a:tabLst>
                <a:tab pos="531813" algn="l"/>
              </a:tabLst>
            </a:pPr>
            <a:endParaRPr lang="en-GB" sz="1400" dirty="0">
              <a:solidFill>
                <a:schemeClr val="bg2"/>
              </a:solidFill>
            </a:endParaRPr>
          </a:p>
          <a:p>
            <a:pPr marL="228600" lvl="0" rtl="0">
              <a:spcBef>
                <a:spcPts val="0"/>
              </a:spcBef>
              <a:buNone/>
            </a:pPr>
            <a:endParaRPr lang="en-GB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3FCD4E-89F6-05AF-8591-0F3A2FD8D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58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49DEF-C244-24B1-0388-B076F76E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Előtanító dataset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A7CAA3-552E-1A14-259D-8B893E6A3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582068"/>
            <a:ext cx="8520600" cy="3706942"/>
          </a:xfrm>
        </p:spPr>
        <p:txBody>
          <a:bodyPr/>
          <a:lstStyle/>
          <a:p>
            <a:pPr marL="358775" indent="-358775"/>
            <a:r>
              <a:rPr lang="hu-HU"/>
              <a:t>A nyelvmodellek egyre „mohóbbak</a:t>
            </a:r>
            <a:r>
              <a:rPr lang="en-HU" dirty="0"/>
              <a:t>”: </a:t>
            </a:r>
            <a:br>
              <a:rPr lang="en-HU" dirty="0"/>
            </a:br>
            <a:r>
              <a:rPr lang="en-HU" dirty="0"/>
              <a:t>BERT Large: 3,67 milliárd token tanító adat</a:t>
            </a:r>
            <a:br>
              <a:rPr lang="en-HU" dirty="0"/>
            </a:br>
            <a:r>
              <a:rPr lang="en-HU" dirty="0"/>
              <a:t>GPT-3:</a:t>
            </a:r>
          </a:p>
          <a:p>
            <a:pPr>
              <a:buNone/>
            </a:pPr>
            <a:endParaRPr lang="en-HU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947FFBF0-62D0-E847-D76D-9E17DC6D1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7626"/>
            <a:ext cx="9144000" cy="25413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22CA-E786-796A-3942-0126B6FB9897}"/>
              </a:ext>
            </a:extLst>
          </p:cNvPr>
          <p:cNvSpPr txBox="1"/>
          <p:nvPr/>
        </p:nvSpPr>
        <p:spPr>
          <a:xfrm>
            <a:off x="4093535" y="4518837"/>
            <a:ext cx="4837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Language Models are Few-Shot Learners, Open AI, p. 8</a:t>
            </a:r>
            <a:endParaRPr lang="en-HU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5663E285-47EF-0781-822C-FD369CD040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7503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107B-C978-6E67-D551-7FD81F312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Common Crawl forrásfile-ok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6A5FDB-A527-99BC-95F8-09E97EB148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HU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2F1A3156-3337-3EEA-CEF8-BECAA6250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652"/>
            <a:ext cx="9144000" cy="3638196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3A3976D2-E78F-60F2-6EA1-A034A8B58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9191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DC44548-91BC-9796-4877-552A159A7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304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DFAB0C-DA7A-F60E-AE1A-ED1234FED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9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3833E-AC9A-9E4F-2425-36E7B763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08250"/>
            <a:ext cx="8520600" cy="1963500"/>
          </a:xfrm>
        </p:spPr>
        <p:txBody>
          <a:bodyPr/>
          <a:lstStyle/>
          <a:p>
            <a:r>
              <a:rPr lang="en-HU" cap="small">
                <a:solidFill>
                  <a:srgbClr val="0070C0"/>
                </a:solidFill>
              </a:rPr>
              <a:t>BEMUTATKOZÁS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DDAABB-BCDF-1D3B-BAFE-2B9931F8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18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4A04A-26EB-F755-C8DB-8A06828DC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Common Crawl feldolgozás menete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A67F7E-C089-A441-8998-02CD6D52E33F}"/>
              </a:ext>
            </a:extLst>
          </p:cNvPr>
          <p:cNvGrpSpPr/>
          <p:nvPr/>
        </p:nvGrpSpPr>
        <p:grpSpPr>
          <a:xfrm>
            <a:off x="542261" y="808073"/>
            <a:ext cx="7552662" cy="3248691"/>
            <a:chOff x="691117" y="797441"/>
            <a:chExt cx="7552661" cy="3333752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F6DE2C87-D713-F4EF-2406-6F489E205FA4}"/>
                </a:ext>
              </a:extLst>
            </p:cNvPr>
            <p:cNvSpPr/>
            <p:nvPr/>
          </p:nvSpPr>
          <p:spPr>
            <a:xfrm>
              <a:off x="691117" y="797441"/>
              <a:ext cx="1414130" cy="56352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HU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Nyelvi szűrés</a:t>
              </a:r>
              <a:endParaRPr lang="en-HU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C46EFB5-D9C2-219D-278E-5B79ACE3905A}"/>
                </a:ext>
              </a:extLst>
            </p:cNvPr>
            <p:cNvSpPr/>
            <p:nvPr/>
          </p:nvSpPr>
          <p:spPr>
            <a:xfrm>
              <a:off x="2263056" y="1279450"/>
              <a:ext cx="1913860" cy="914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Méret szerinti szűrés</a:t>
              </a:r>
              <a:endParaRPr lang="en-HU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A8F3705-F25A-C1E2-F4E6-512AD7DB0F21}"/>
                </a:ext>
              </a:extLst>
            </p:cNvPr>
            <p:cNvSpPr/>
            <p:nvPr/>
          </p:nvSpPr>
          <p:spPr>
            <a:xfrm>
              <a:off x="4306186" y="2203153"/>
              <a:ext cx="1913860" cy="914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D</a:t>
              </a:r>
              <a:r>
                <a:rPr lang="en-HU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okument szintű deduplikáció</a:t>
              </a:r>
              <a:endParaRPr lang="en-HU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C200008E-BC3F-760C-C26B-39981C04EB67}"/>
                </a:ext>
              </a:extLst>
            </p:cNvPr>
            <p:cNvSpPr/>
            <p:nvPr/>
          </p:nvSpPr>
          <p:spPr>
            <a:xfrm>
              <a:off x="6329918" y="3216793"/>
              <a:ext cx="1913860" cy="9144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Boiler plate</a:t>
              </a:r>
              <a:r>
                <a:rPr lang="en-HU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deduplikáció</a:t>
              </a:r>
              <a:endParaRPr lang="en-H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041C150-F378-AAF1-17F6-6EE7DDEFD0CC}"/>
              </a:ext>
            </a:extLst>
          </p:cNvPr>
          <p:cNvSpPr txBox="1"/>
          <p:nvPr/>
        </p:nvSpPr>
        <p:spPr>
          <a:xfrm>
            <a:off x="311700" y="3873693"/>
            <a:ext cx="3859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1800">
                <a:latin typeface="Georgia" panose="02040502050405020303" pitchFamily="18" charset="0"/>
              </a:rPr>
              <a:t>Nemeskey 2020 nyomán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8A6A3678-823B-3E56-B999-3E38F5D53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178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1BD4D-241C-4D80-A20A-6EC6C3CCC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Common Crawl dataset hátránya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702E8-517D-8792-FADB-CE4533B6D9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indent="-358775"/>
            <a:r>
              <a:rPr lang="en-HU"/>
              <a:t>Kevés kontrol a korpusz összetétele felett</a:t>
            </a:r>
          </a:p>
          <a:p>
            <a:pPr marL="358775" indent="-358775"/>
            <a:r>
              <a:rPr lang="en-HU"/>
              <a:t>Nem egyszerű, de nem tűnik lehetetlennek:</a:t>
            </a:r>
          </a:p>
          <a:p>
            <a:pPr marL="358775" indent="-358775"/>
            <a:r>
              <a:rPr lang="en-HU"/>
              <a:t>Kísérletek két szinten:</a:t>
            </a:r>
          </a:p>
          <a:p>
            <a:pPr>
              <a:buNone/>
            </a:pPr>
            <a:r>
              <a:rPr lang="en-HU"/>
              <a:t>	URL-ek klaszterezése doménekre</a:t>
            </a:r>
          </a:p>
          <a:p>
            <a:pPr>
              <a:buNone/>
            </a:pPr>
            <a:r>
              <a:rPr lang="en-HU"/>
              <a:t>	Szövegosztályozás finomhangolt nyelmodellel</a:t>
            </a:r>
          </a:p>
          <a:p>
            <a:pPr marL="358775" indent="-358775"/>
            <a:r>
              <a:rPr lang="en-HU"/>
              <a:t>A soknál csak a még több a jobb?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54A3D37-D667-E941-FD26-554548C22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22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5C9B4-FFCF-E63B-173B-5278E04C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Dataset finomhangolásra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08DAE-23DE-E278-E819-8237DB9F1E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indent="-358775"/>
            <a:r>
              <a:rPr lang="en-HU"/>
              <a:t>Annotált adatok</a:t>
            </a:r>
          </a:p>
          <a:p>
            <a:pPr marL="358775" indent="-358775"/>
            <a:r>
              <a:rPr lang="en-HU"/>
              <a:t>Annotálás tipikusan osztályozás</a:t>
            </a:r>
          </a:p>
          <a:p>
            <a:pPr marL="358775" indent="-358775"/>
            <a:r>
              <a:rPr lang="en-HU"/>
              <a:t>Rendkívül munkaigényes is lehet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6F847A8-5A24-9B8D-5F44-DFA1818A5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437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5AE85-E958-7A83-1DCF-87A9C588F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Dataset finomhangolásra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D91C1-DEA6-5551-E0C1-1AD47F77F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HU"/>
          </a:p>
        </p:txBody>
      </p:sp>
      <p:pic>
        <p:nvPicPr>
          <p:cNvPr id="5" name="Picture 4" descr="A white brick wall&#10;&#10;Description automatically generated with medium confidence">
            <a:extLst>
              <a:ext uri="{FF2B5EF4-FFF2-40B4-BE49-F238E27FC236}">
                <a16:creationId xmlns:a16="http://schemas.microsoft.com/office/drawing/2014/main" id="{4A29AA1B-88C6-30A6-D08F-0D46D4880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4167"/>
            <a:ext cx="9144000" cy="4095166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4601384A-FADC-36FF-AEAF-AD5846FF87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76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27A7-0FEA-58AA-EEAC-D16A2244F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OCR-ezett szövegek feldolgozása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65703-BF86-C2D2-267F-C56ED6E31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HU"/>
              <a:t>Az OCR-rel felismert szkennelt szövegek jelentősége:</a:t>
            </a:r>
          </a:p>
          <a:p>
            <a:pPr>
              <a:buNone/>
            </a:pPr>
            <a:r>
              <a:rPr lang="en-HU"/>
              <a:t> 1) A digitális kor előtti szövegek csak így elérhetőek</a:t>
            </a:r>
          </a:p>
          <a:p>
            <a:pPr>
              <a:buNone/>
            </a:pPr>
            <a:r>
              <a:rPr lang="en-HU"/>
              <a:t> 2) A normatív, szerkesztett (nem born-digital) szövegek </a:t>
            </a:r>
          </a:p>
          <a:p>
            <a:pPr>
              <a:buNone/>
            </a:pPr>
            <a:r>
              <a:rPr lang="en-HU"/>
              <a:t>Nagy erővel dolgozunk az OCR-ezett szövegek hibáinak javításán:</a:t>
            </a:r>
          </a:p>
          <a:p>
            <a:pPr>
              <a:buNone/>
            </a:pPr>
            <a:r>
              <a:rPr lang="en-HU"/>
              <a:t>OCR hibák detektálása BERT modellel  </a:t>
            </a:r>
            <a:r>
              <a:rPr lang="en-HU">
                <a:sym typeface="Wingdings" pitchFamily="2" charset="2"/>
              </a:rPr>
              <a:t></a:t>
            </a:r>
          </a:p>
          <a:p>
            <a:pPr>
              <a:buNone/>
            </a:pPr>
            <a:r>
              <a:rPr lang="en-HU"/>
              <a:t>OCR hibák kijavítása neurális gépi fordítóval </a:t>
            </a:r>
          </a:p>
          <a:p>
            <a:pPr>
              <a:buNone/>
            </a:pPr>
            <a:r>
              <a:rPr lang="en-HU" dirty="0"/>
              <a:t>(OCR </a:t>
            </a:r>
            <a:r>
              <a:rPr lang="hu-HU"/>
              <a:t>hibás szövegek és kézzel javított változatából</a:t>
            </a:r>
            <a:r>
              <a:rPr lang="hu-HU">
                <a:sym typeface="Wingdings" pitchFamily="2" charset="2"/>
              </a:rPr>
              <a:t> készített párhuzamos korpuszon betanított neurális gépi fordító „lefordítja” a hibás szöveget helyesre)</a:t>
            </a:r>
            <a:endParaRPr lang="hu-H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F744F1-CE78-FFAB-B546-304CE1110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666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34DA4-5468-148F-3EC8-501A00D59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Benchmark dataset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3C644D-CD48-C1B6-A5BB-9A955413B2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indent="-358775"/>
            <a:r>
              <a:rPr lang="en-HU"/>
              <a:t>A nyelvmodellek teljesítményének mérésére szolgál</a:t>
            </a:r>
          </a:p>
          <a:p>
            <a:pPr marL="358775" indent="-358775"/>
            <a:r>
              <a:rPr lang="en-HU"/>
              <a:t>Angol nyelvre irígylésre méltő skálája a benchmark testadatbázisoknak</a:t>
            </a:r>
            <a:br>
              <a:rPr lang="en-HU"/>
            </a:br>
            <a:r>
              <a:rPr lang="en-HU"/>
              <a:t>GLUE, SUPERGLUE stb.</a:t>
            </a:r>
          </a:p>
          <a:p>
            <a:pPr marL="358775" indent="-358775"/>
            <a:r>
              <a:rPr lang="en-HU"/>
              <a:t>Magyarra:  HULU készlet fejlesztés alatt (NYTK) </a:t>
            </a:r>
            <a:br>
              <a:rPr lang="en-HU"/>
            </a:br>
            <a:r>
              <a:rPr lang="en-HU"/>
              <a:t>Adatbázisok + interaktív weblap, amely elvégzi a kiértékelést</a:t>
            </a:r>
            <a:br>
              <a:rPr lang="en-HU"/>
            </a:br>
            <a:endParaRPr lang="en-H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D7CBBBE-E79E-0092-9481-7BB0A5FD0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795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2DCE3-AC66-0229-8FFD-10614ACA9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Többnyelvű nyelvmodellek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0E379-8765-F6AC-E6AC-89C80BA3E1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indent="-358775"/>
            <a:r>
              <a:rPr lang="en-HU"/>
              <a:t>mBERT (Google)  104 nyelv, köztük magyar</a:t>
            </a:r>
          </a:p>
          <a:p>
            <a:pPr marL="358775" indent="-358775"/>
            <a:r>
              <a:rPr lang="en-HU"/>
              <a:t>mBART (META) 50 nyelv, nincs magyar, de magyarra jól alkalmazható!</a:t>
            </a:r>
          </a:p>
          <a:p>
            <a:pPr marL="358775" indent="-358775"/>
            <a:r>
              <a:rPr lang="en-HU"/>
              <a:t>mT5 (Google) (101 nyelv)</a:t>
            </a:r>
          </a:p>
          <a:p>
            <a:pPr marL="358775" indent="-358775"/>
            <a:r>
              <a:rPr lang="en-GB"/>
              <a:t>M</a:t>
            </a:r>
            <a:r>
              <a:rPr lang="en-HU"/>
              <a:t>2m100 (META) gépi fordításra fejlesztett modell</a:t>
            </a:r>
          </a:p>
          <a:p>
            <a:pPr>
              <a:buNone/>
            </a:pPr>
            <a:r>
              <a:rPr lang="en-HU"/>
              <a:t>Mindegyikben erősen dominál az angol.</a:t>
            </a:r>
          </a:p>
          <a:p>
            <a:pPr>
              <a:buNone/>
            </a:pPr>
            <a:r>
              <a:rPr lang="en-HU"/>
              <a:t>HILANCO-GPTX kétnyelvű (angol-magyar) modell, ahol a magyar dataset mérete 25 md szó, ami önmagában is elég egy GPT-3 modellre</a:t>
            </a:r>
          </a:p>
          <a:p>
            <a:pPr>
              <a:buNone/>
            </a:pPr>
            <a:r>
              <a:rPr lang="en-HU"/>
              <a:t>Tervek közép-kelet európai GPT-3 modell fejlesztésére </a:t>
            </a:r>
          </a:p>
          <a:p>
            <a:pPr>
              <a:buNone/>
            </a:pPr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34432579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3833E-AC9A-9E4F-2425-36E7B763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08250"/>
            <a:ext cx="8520600" cy="1963500"/>
          </a:xfrm>
        </p:spPr>
        <p:txBody>
          <a:bodyPr/>
          <a:lstStyle/>
          <a:p>
            <a:r>
              <a:rPr lang="en-HU" cap="small">
                <a:solidFill>
                  <a:srgbClr val="0070C0"/>
                </a:solidFill>
              </a:rPr>
              <a:t>KONKLÚZIÓK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B3A0BB9-000E-1881-0528-EFAED1FF7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83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CE96B-538A-86B0-7023-932D60852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Korpusznyelvészet vs. nyelvmodellezés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177596-38CC-10BA-18B9-93953C48DF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indent="-358775"/>
            <a:r>
              <a:rPr lang="en-HU"/>
              <a:t>A korpusznyelvészet és a nyelvmodellezés céljai és módszerei kétségtelenül eltérőek</a:t>
            </a:r>
          </a:p>
          <a:p>
            <a:pPr marL="358775" indent="-358775"/>
            <a:r>
              <a:rPr lang="en-HU"/>
              <a:t>A korpuszoknyelvészetben használt elvek a korpuszok összetételéről a datasetek összeállításában is relevánsak</a:t>
            </a:r>
          </a:p>
          <a:p>
            <a:pPr marL="358775" indent="-358775"/>
            <a:r>
              <a:rPr lang="en-HU"/>
              <a:t>Ugyanakkor a nyelvmodellek előtanítására használt datasetek megkívánt mérete felülír néhány korpusznyelvészeti elvet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04F0016-0785-3462-287C-083E4EF02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20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F6B6-295C-C9CD-C05D-5D172778D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Tanulságok a nyelvmodellezés számára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226F0-7C5B-D6E3-B167-084C707342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58775" indent="-358775"/>
            <a:r>
              <a:rPr lang="en-HU"/>
              <a:t>A datasetek szűrésében és deduplikációjában fontos kritérium a szövegek összeállításának a célja (mit akarunk modellálni?)</a:t>
            </a:r>
          </a:p>
          <a:p>
            <a:pPr marL="358775" indent="-358775"/>
            <a:r>
              <a:rPr lang="en-HU"/>
              <a:t>A nyelvmodellezésben felértékelődik a dománspecifikus adatok szerepe.</a:t>
            </a:r>
          </a:p>
          <a:p>
            <a:pPr marL="358775" indent="-358775"/>
            <a:r>
              <a:rPr lang="en-HU"/>
              <a:t>Fontos, hogy minél jobban kontrollálni tudjuk a datasetek szerkezetét.</a:t>
            </a:r>
          </a:p>
          <a:p>
            <a:pPr marL="358775" indent="-358775"/>
            <a:r>
              <a:rPr lang="en-HU"/>
              <a:t>A szövegek változatossága fontosabb szempontnak tűnik, mint a kiegyensúlyozottságuk.</a:t>
            </a:r>
          </a:p>
        </p:txBody>
      </p:sp>
    </p:spTree>
    <p:extLst>
      <p:ext uri="{BB962C8B-B14F-4D97-AF65-F5344CB8AC3E}">
        <p14:creationId xmlns:p14="http://schemas.microsoft.com/office/powerpoint/2010/main" val="775248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83AD-AB69-F2C5-DBDD-65091A367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NYTK : nyelvtechnológiai kapacitás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D1B96-298B-0E22-5C5D-C8581A2B8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019" y="582068"/>
            <a:ext cx="8846288" cy="4081148"/>
          </a:xfrm>
        </p:spPr>
        <p:txBody>
          <a:bodyPr/>
          <a:lstStyle/>
          <a:p>
            <a:pPr marL="358775" indent="-222250">
              <a:spcAft>
                <a:spcPts val="1000"/>
              </a:spcAft>
            </a:pPr>
            <a:r>
              <a:rPr lang="en-HU"/>
              <a:t>25 év korpuszépítési tapasztalat</a:t>
            </a:r>
          </a:p>
          <a:p>
            <a:pPr marL="358775" indent="-222250">
              <a:spcAft>
                <a:spcPts val="1000"/>
              </a:spcAft>
            </a:pPr>
            <a:r>
              <a:rPr lang="en-HU"/>
              <a:t>Az ország legnagyobb nyelvtechnológiai kutatóhelye: 17 fő, (1 DSc, 10 PhD)</a:t>
            </a:r>
            <a:br>
              <a:rPr lang="en-HU"/>
            </a:br>
            <a:r>
              <a:rPr lang="en-HU"/>
              <a:t>(az MSZNY2022 cikkeinek harmada NYTK szerzőktől)</a:t>
            </a:r>
          </a:p>
          <a:p>
            <a:pPr marL="136525">
              <a:buNone/>
            </a:pPr>
            <a:endParaRPr lang="en-H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372E4FB-6DD3-036D-9E76-37AD261E6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1920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3833E-AC9A-9E4F-2425-36E7B7631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608250"/>
            <a:ext cx="8520600" cy="1963500"/>
          </a:xfrm>
        </p:spPr>
        <p:txBody>
          <a:bodyPr/>
          <a:lstStyle/>
          <a:p>
            <a:r>
              <a:rPr lang="en-HU" cap="small">
                <a:solidFill>
                  <a:srgbClr val="0070C0"/>
                </a:solidFill>
              </a:rPr>
              <a:t>KÖSZÖNÖM A FIGYELMET!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E7AA068-5CC2-6601-7D9A-99E975056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70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96761" y="205249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/>
              <a:t>A korpusznyelvészet relevanciája az MI kutatásra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43569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indent="-228600">
              <a:spcAft>
                <a:spcPts val="1000"/>
              </a:spcAft>
            </a:pPr>
            <a:r>
              <a:rPr lang="en-GB" dirty="0">
                <a:solidFill>
                  <a:schemeClr val="bg2"/>
                </a:solidFill>
              </a:rPr>
              <a:t>A korpusz fogalma</a:t>
            </a:r>
          </a:p>
          <a:p>
            <a:pPr marL="457200" indent="-228600">
              <a:spcAft>
                <a:spcPts val="1000"/>
              </a:spcAft>
            </a:pPr>
            <a:r>
              <a:rPr lang="en-GB" dirty="0">
                <a:solidFill>
                  <a:schemeClr val="bg2"/>
                </a:solidFill>
              </a:rPr>
              <a:t>A korpusz a strukturalista és a kezdeti generatív nyelvészetben</a:t>
            </a:r>
          </a:p>
          <a:p>
            <a:pPr marL="457200" indent="-228600"/>
            <a:r>
              <a:rPr lang="en-GB" dirty="0">
                <a:solidFill>
                  <a:schemeClr val="bg2"/>
                </a:solidFill>
              </a:rPr>
              <a:t>A korpusznyelvészet hőskora és fénykora (Brown korpusztól a BNC-ig)</a:t>
            </a:r>
          </a:p>
          <a:p>
            <a:pPr marL="228600">
              <a:buNone/>
            </a:pPr>
            <a:endParaRPr lang="en-GB" dirty="0">
              <a:solidFill>
                <a:schemeClr val="bg2"/>
              </a:solidFill>
            </a:endParaRPr>
          </a:p>
          <a:p>
            <a:pPr>
              <a:spcAft>
                <a:spcPts val="1000"/>
              </a:spcAft>
              <a:buNone/>
              <a:tabLst>
                <a:tab pos="531813" algn="l"/>
              </a:tabLst>
            </a:pPr>
            <a:endParaRPr lang="en-GB" sz="1400" dirty="0">
              <a:solidFill>
                <a:schemeClr val="bg2"/>
              </a:solidFill>
            </a:endParaRPr>
          </a:p>
          <a:p>
            <a:pPr marL="228600" lvl="0" rtl="0">
              <a:spcBef>
                <a:spcPts val="0"/>
              </a:spcBef>
              <a:buNone/>
            </a:pPr>
            <a:endParaRPr lang="en-GB" dirty="0"/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565734-EC28-BE72-D279-B8723CC51C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169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628650" y="67850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indent="0" algn="ctr">
              <a:lnSpc>
                <a:spcPct val="100000"/>
              </a:lnSpc>
              <a:buSzPct val="100000"/>
            </a:pPr>
            <a:r>
              <a:rPr lang="hu" sz="2400" dirty="0">
                <a:solidFill>
                  <a:srgbClr val="0070C0"/>
                </a:solidFill>
                <a:latin typeface="Georgia"/>
                <a:sym typeface="Georgia"/>
              </a:rPr>
              <a:t>Nyelvtechnológiai kutatócsoport</a:t>
            </a:r>
            <a:endParaRPr sz="2400" dirty="0">
              <a:solidFill>
                <a:srgbClr val="0070C0"/>
              </a:solidFill>
              <a:latin typeface="Georgia"/>
              <a:sym typeface="Georgia"/>
            </a:endParaRPr>
          </a:p>
        </p:txBody>
      </p:sp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30075" y="1205000"/>
            <a:ext cx="1093224" cy="109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56298" y="1204987"/>
            <a:ext cx="1093224" cy="109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79350" y="1205013"/>
            <a:ext cx="1093224" cy="109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775" y="1205000"/>
            <a:ext cx="1093224" cy="109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4775" y="3053600"/>
            <a:ext cx="1093224" cy="1093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540850" y="3005725"/>
            <a:ext cx="1093224" cy="1093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17824" y="1205000"/>
            <a:ext cx="1093224" cy="109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540875" y="1205000"/>
            <a:ext cx="1093224" cy="10932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6"/>
          <p:cNvSpPr txBox="1"/>
          <p:nvPr/>
        </p:nvSpPr>
        <p:spPr>
          <a:xfrm>
            <a:off x="494775" y="2313675"/>
            <a:ext cx="1861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Héja Enikő, PhD, nyelvtechnológus, kutatócsoport-vezető</a:t>
            </a:r>
            <a:endParaRPr sz="1000"/>
          </a:p>
        </p:txBody>
      </p:sp>
      <p:sp>
        <p:nvSpPr>
          <p:cNvPr id="147" name="Google Shape;147;p26"/>
          <p:cNvSpPr txBox="1"/>
          <p:nvPr/>
        </p:nvSpPr>
        <p:spPr>
          <a:xfrm>
            <a:off x="1680575" y="2282925"/>
            <a:ext cx="1503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Váradi Tamás, PhD,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nyelvtechnológus</a:t>
            </a:r>
            <a:endParaRPr sz="700"/>
          </a:p>
        </p:txBody>
      </p:sp>
      <p:sp>
        <p:nvSpPr>
          <p:cNvPr id="148" name="Google Shape;148;p26"/>
          <p:cNvSpPr txBox="1"/>
          <p:nvPr/>
        </p:nvSpPr>
        <p:spPr>
          <a:xfrm>
            <a:off x="2937450" y="2282925"/>
            <a:ext cx="168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Ligeti-Nagy Noémi, PhD,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nyelvtechnológus</a:t>
            </a:r>
            <a:endParaRPr sz="1000"/>
          </a:p>
        </p:txBody>
      </p:sp>
      <p:sp>
        <p:nvSpPr>
          <p:cNvPr id="149" name="Google Shape;149;p26"/>
          <p:cNvSpPr txBox="1"/>
          <p:nvPr/>
        </p:nvSpPr>
        <p:spPr>
          <a:xfrm>
            <a:off x="4279350" y="2282925"/>
            <a:ext cx="1093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Vadász Noémi,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nyelvtechnológus</a:t>
            </a:r>
            <a:endParaRPr sz="1000"/>
          </a:p>
        </p:txBody>
      </p:sp>
      <p:sp>
        <p:nvSpPr>
          <p:cNvPr id="150" name="Google Shape;150;p26"/>
          <p:cNvSpPr txBox="1"/>
          <p:nvPr/>
        </p:nvSpPr>
        <p:spPr>
          <a:xfrm>
            <a:off x="5436563" y="2282925"/>
            <a:ext cx="1393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Laki László János, PhD,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nyelvtechnológus</a:t>
            </a:r>
            <a:endParaRPr sz="1000"/>
          </a:p>
        </p:txBody>
      </p:sp>
      <p:sp>
        <p:nvSpPr>
          <p:cNvPr id="151" name="Google Shape;151;p26"/>
          <p:cNvSpPr txBox="1"/>
          <p:nvPr/>
        </p:nvSpPr>
        <p:spPr>
          <a:xfrm>
            <a:off x="6802400" y="2282925"/>
            <a:ext cx="3000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Yang Zijian Győző, PhD,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nyelvtechnológus</a:t>
            </a:r>
            <a:endParaRPr sz="1000"/>
          </a:p>
        </p:txBody>
      </p:sp>
      <p:sp>
        <p:nvSpPr>
          <p:cNvPr id="152" name="Google Shape;152;p26"/>
          <p:cNvSpPr txBox="1"/>
          <p:nvPr/>
        </p:nvSpPr>
        <p:spPr>
          <a:xfrm>
            <a:off x="391175" y="4240250"/>
            <a:ext cx="1289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Nyéki Bence,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nyelvtechcnológus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5502575" y="4163300"/>
            <a:ext cx="168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Jelencsik-Mátyus Kinga, PhD,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nyelvész</a:t>
            </a:r>
            <a:endParaRPr sz="1000"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756313" y="3053600"/>
            <a:ext cx="1093200" cy="109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017825" y="3053613"/>
            <a:ext cx="1093200" cy="109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/>
          <p:nvPr/>
        </p:nvSpPr>
        <p:spPr>
          <a:xfrm>
            <a:off x="1588000" y="4240250"/>
            <a:ext cx="1185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Ferenczi Gergő,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fejlesztőmérnök</a:t>
            </a:r>
            <a:endParaRPr sz="1000"/>
          </a:p>
        </p:txBody>
      </p:sp>
      <p:sp>
        <p:nvSpPr>
          <p:cNvPr id="157" name="Google Shape;157;p26"/>
          <p:cNvSpPr txBox="1"/>
          <p:nvPr/>
        </p:nvSpPr>
        <p:spPr>
          <a:xfrm>
            <a:off x="4279350" y="4211550"/>
            <a:ext cx="1393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Dodé Réka,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nyelvész</a:t>
            </a:r>
            <a:endParaRPr sz="1000"/>
          </a:p>
        </p:txBody>
      </p:sp>
      <p:sp>
        <p:nvSpPr>
          <p:cNvPr id="158" name="Google Shape;158;p26"/>
          <p:cNvSpPr txBox="1"/>
          <p:nvPr/>
        </p:nvSpPr>
        <p:spPr>
          <a:xfrm>
            <a:off x="2980025" y="4255700"/>
            <a:ext cx="1093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Kőrös Ádám, 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fejlesztőmérnök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erson with curly hair&#10;&#10;Description automatically generated with low confidence">
            <a:extLst>
              <a:ext uri="{FF2B5EF4-FFF2-40B4-BE49-F238E27FC236}">
                <a16:creationId xmlns:a16="http://schemas.microsoft.com/office/drawing/2014/main" id="{7018F35D-31F6-8708-C92E-DDBEAFC969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355064" y="3005725"/>
            <a:ext cx="1093224" cy="10932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642300" y="15578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algn="ctr">
              <a:lnSpc>
                <a:spcPct val="100000"/>
              </a:lnSpc>
              <a:buSzPct val="100000"/>
            </a:pPr>
            <a:r>
              <a:rPr lang="hu" sz="2400" dirty="0">
                <a:solidFill>
                  <a:srgbClr val="0070C0"/>
                </a:solidFill>
                <a:latin typeface="Georgia"/>
              </a:rPr>
              <a:t>Lexikai tudásreprezentáció kutatócsoport</a:t>
            </a:r>
            <a:endParaRPr sz="2400" dirty="0">
              <a:solidFill>
                <a:srgbClr val="0070C0"/>
              </a:solidFill>
              <a:latin typeface="Georgi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64C0A7E-779B-D654-245C-2C6A009AFC73}"/>
              </a:ext>
            </a:extLst>
          </p:cNvPr>
          <p:cNvGrpSpPr/>
          <p:nvPr/>
        </p:nvGrpSpPr>
        <p:grpSpPr>
          <a:xfrm>
            <a:off x="1925916" y="4473118"/>
            <a:ext cx="5292168" cy="492600"/>
            <a:chOff x="262763" y="4341422"/>
            <a:chExt cx="5292168" cy="492600"/>
          </a:xfrm>
        </p:grpSpPr>
        <p:sp>
          <p:nvSpPr>
            <p:cNvPr id="166" name="Google Shape;166;p27"/>
            <p:cNvSpPr txBox="1"/>
            <p:nvPr/>
          </p:nvSpPr>
          <p:spPr>
            <a:xfrm>
              <a:off x="2256947" y="4341422"/>
              <a:ext cx="1495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" sz="1000" dirty="0">
                  <a:solidFill>
                    <a:srgbClr val="222222"/>
                  </a:solidFill>
                  <a:latin typeface="Calibri"/>
                  <a:ea typeface="Calibri"/>
                  <a:cs typeface="Calibri"/>
                  <a:sym typeface="Calibri"/>
                </a:rPr>
                <a:t>Sass Bálint, PhD, </a:t>
              </a:r>
              <a:endParaRPr sz="10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" sz="1000" dirty="0">
                  <a:solidFill>
                    <a:srgbClr val="222222"/>
                  </a:solidFill>
                  <a:latin typeface="Calibri"/>
                  <a:ea typeface="Calibri"/>
                  <a:cs typeface="Calibri"/>
                  <a:sym typeface="Calibri"/>
                </a:rPr>
                <a:t>nyelvtechnológus</a:t>
              </a:r>
              <a:endParaRPr sz="10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7"/>
            <p:cNvSpPr txBox="1"/>
            <p:nvPr/>
          </p:nvSpPr>
          <p:spPr>
            <a:xfrm>
              <a:off x="262763" y="4341422"/>
              <a:ext cx="21108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" sz="1000" dirty="0">
                  <a:solidFill>
                    <a:srgbClr val="222222"/>
                  </a:solidFill>
                  <a:latin typeface="Calibri"/>
                  <a:ea typeface="Calibri"/>
                  <a:cs typeface="Calibri"/>
                  <a:sym typeface="Calibri"/>
                </a:rPr>
                <a:t>Kalivoda Ágnes, PhD, </a:t>
              </a:r>
              <a:endParaRPr sz="10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" sz="1000" dirty="0">
                  <a:solidFill>
                    <a:srgbClr val="222222"/>
                  </a:solidFill>
                  <a:latin typeface="Calibri"/>
                  <a:ea typeface="Calibri"/>
                  <a:cs typeface="Calibri"/>
                  <a:sym typeface="Calibri"/>
                </a:rPr>
                <a:t>nyelvtechnológus</a:t>
              </a:r>
              <a:endParaRPr sz="10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7"/>
            <p:cNvSpPr txBox="1"/>
            <p:nvPr/>
          </p:nvSpPr>
          <p:spPr>
            <a:xfrm>
              <a:off x="4093331" y="4341422"/>
              <a:ext cx="1461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" sz="1000" dirty="0">
                  <a:solidFill>
                    <a:srgbClr val="222222"/>
                  </a:solidFill>
                  <a:latin typeface="Calibri"/>
                  <a:ea typeface="Calibri"/>
                  <a:cs typeface="Calibri"/>
                  <a:sym typeface="Calibri"/>
                </a:rPr>
                <a:t>Pethő Gergely PhD, </a:t>
              </a:r>
              <a:endParaRPr sz="10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" sz="1000" dirty="0">
                  <a:solidFill>
                    <a:srgbClr val="222222"/>
                  </a:solidFill>
                  <a:latin typeface="Calibri"/>
                  <a:ea typeface="Calibri"/>
                  <a:cs typeface="Calibri"/>
                  <a:sym typeface="Calibri"/>
                </a:rPr>
                <a:t>programozó, nyelvész</a:t>
              </a:r>
              <a:endParaRPr sz="10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73438E6-1D0A-E2EC-6D91-53AEBB11B164}"/>
              </a:ext>
            </a:extLst>
          </p:cNvPr>
          <p:cNvGrpSpPr/>
          <p:nvPr/>
        </p:nvGrpSpPr>
        <p:grpSpPr>
          <a:xfrm>
            <a:off x="2017710" y="2495719"/>
            <a:ext cx="5108580" cy="646300"/>
            <a:chOff x="262763" y="2570338"/>
            <a:chExt cx="5108580" cy="646300"/>
          </a:xfrm>
        </p:grpSpPr>
        <p:sp>
          <p:nvSpPr>
            <p:cNvPr id="164" name="Google Shape;164;p27"/>
            <p:cNvSpPr txBox="1"/>
            <p:nvPr/>
          </p:nvSpPr>
          <p:spPr>
            <a:xfrm>
              <a:off x="262763" y="2570338"/>
              <a:ext cx="1382100" cy="6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" sz="1000" dirty="0">
                  <a:solidFill>
                    <a:srgbClr val="222222"/>
                  </a:solidFill>
                  <a:latin typeface="Calibri"/>
                  <a:ea typeface="Calibri"/>
                  <a:cs typeface="Calibri"/>
                  <a:sym typeface="Calibri"/>
                </a:rPr>
                <a:t>Simon László </a:t>
              </a:r>
              <a:br>
                <a:rPr lang="hu" sz="1000" dirty="0">
                  <a:solidFill>
                    <a:srgbClr val="222222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hu" sz="1000" dirty="0">
                  <a:solidFill>
                    <a:srgbClr val="222222"/>
                  </a:solidFill>
                  <a:latin typeface="Calibri"/>
                  <a:ea typeface="Calibri"/>
                  <a:cs typeface="Calibri"/>
                  <a:sym typeface="Calibri"/>
                </a:rPr>
                <a:t>kutatócsoport-vezető, </a:t>
              </a:r>
              <a:endParaRPr sz="10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" sz="1000" dirty="0">
                  <a:solidFill>
                    <a:srgbClr val="222222"/>
                  </a:solidFill>
                  <a:latin typeface="Calibri"/>
                  <a:ea typeface="Calibri"/>
                  <a:cs typeface="Calibri"/>
                  <a:sym typeface="Calibri"/>
                </a:rPr>
                <a:t>          nyelvész</a:t>
              </a:r>
              <a:endParaRPr sz="10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7"/>
            <p:cNvSpPr txBox="1"/>
            <p:nvPr/>
          </p:nvSpPr>
          <p:spPr>
            <a:xfrm>
              <a:off x="2032703" y="2647188"/>
              <a:ext cx="15687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" sz="1000" dirty="0">
                  <a:solidFill>
                    <a:srgbClr val="222222"/>
                  </a:solidFill>
                  <a:latin typeface="Calibri"/>
                  <a:ea typeface="Calibri"/>
                  <a:cs typeface="Calibri"/>
                  <a:sym typeface="Calibri"/>
                </a:rPr>
                <a:t>Prószéky Gábor, PhD, DSc </a:t>
              </a:r>
              <a:endParaRPr sz="10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" sz="1000" dirty="0">
                  <a:solidFill>
                    <a:srgbClr val="222222"/>
                  </a:solidFill>
                  <a:latin typeface="Calibri"/>
                  <a:ea typeface="Calibri"/>
                  <a:cs typeface="Calibri"/>
                  <a:sym typeface="Calibri"/>
                </a:rPr>
                <a:t>                nyelvész</a:t>
              </a:r>
              <a:endParaRPr sz="10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7"/>
            <p:cNvSpPr txBox="1"/>
            <p:nvPr/>
          </p:nvSpPr>
          <p:spPr>
            <a:xfrm>
              <a:off x="3989243" y="2639854"/>
              <a:ext cx="1382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" sz="1000" dirty="0">
                  <a:solidFill>
                    <a:srgbClr val="222222"/>
                  </a:solidFill>
                  <a:latin typeface="Calibri"/>
                  <a:ea typeface="Calibri"/>
                  <a:cs typeface="Calibri"/>
                  <a:sym typeface="Calibri"/>
                </a:rPr>
                <a:t>Lipp Veronika, PhD, </a:t>
              </a:r>
              <a:endParaRPr sz="10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hu" sz="1000" dirty="0">
                  <a:solidFill>
                    <a:srgbClr val="222222"/>
                  </a:solidFill>
                  <a:latin typeface="Calibri"/>
                  <a:ea typeface="Calibri"/>
                  <a:cs typeface="Calibri"/>
                  <a:sym typeface="Calibri"/>
                </a:rPr>
                <a:t>            nyelvész</a:t>
              </a:r>
              <a:endParaRPr sz="10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" name="Picture 4" descr="A person with a beard and glasses&#10;&#10;Description automatically generated with medium confidence">
            <a:extLst>
              <a:ext uri="{FF2B5EF4-FFF2-40B4-BE49-F238E27FC236}">
                <a16:creationId xmlns:a16="http://schemas.microsoft.com/office/drawing/2014/main" id="{295AD4AA-A091-388E-C638-B5616E081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367" y="1108453"/>
            <a:ext cx="1387266" cy="13872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597476-A3E8-A644-1119-320BF1FA15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034269" y="3142018"/>
            <a:ext cx="1331101" cy="1331101"/>
          </a:xfrm>
          <a:prstGeom prst="rect">
            <a:avLst/>
          </a:prstGeom>
        </p:spPr>
      </p:pic>
      <p:pic>
        <p:nvPicPr>
          <p:cNvPr id="9" name="Picture 8" descr="A picture containing person, person, posing&#10;&#10;Description automatically generated">
            <a:extLst>
              <a:ext uri="{FF2B5EF4-FFF2-40B4-BE49-F238E27FC236}">
                <a16:creationId xmlns:a16="http://schemas.microsoft.com/office/drawing/2014/main" id="{D5FB0B1E-D1D2-97ED-E336-541D964E28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0100" y="3132903"/>
            <a:ext cx="1331101" cy="1331101"/>
          </a:xfrm>
          <a:prstGeom prst="rect">
            <a:avLst/>
          </a:prstGeom>
        </p:spPr>
      </p:pic>
      <p:pic>
        <p:nvPicPr>
          <p:cNvPr id="11" name="Picture 10" descr="A picture containing person, clothing, person, posing&#10;&#10;Description automatically generated">
            <a:extLst>
              <a:ext uri="{FF2B5EF4-FFF2-40B4-BE49-F238E27FC236}">
                <a16:creationId xmlns:a16="http://schemas.microsoft.com/office/drawing/2014/main" id="{C073E541-DD26-8722-68E0-2B07205AE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190" y="1108453"/>
            <a:ext cx="1387266" cy="1387266"/>
          </a:xfrm>
          <a:prstGeom prst="rect">
            <a:avLst/>
          </a:prstGeom>
        </p:spPr>
      </p:pic>
      <p:pic>
        <p:nvPicPr>
          <p:cNvPr id="13" name="Picture 12" descr="A person with a beard and glasses&#10;&#10;Description automatically generated with medium confidence">
            <a:extLst>
              <a:ext uri="{FF2B5EF4-FFF2-40B4-BE49-F238E27FC236}">
                <a16:creationId xmlns:a16="http://schemas.microsoft.com/office/drawing/2014/main" id="{0FDD0282-44FD-3B2B-CB03-5769A173D4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8197" y="1126194"/>
            <a:ext cx="1331101" cy="138726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83AD-AB69-F2C5-DBDD-65091A367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NYTK : nyelvtechnológiai kapacitás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D1B96-298B-0E22-5C5D-C8581A2B8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019" y="582068"/>
            <a:ext cx="8846288" cy="4081148"/>
          </a:xfrm>
        </p:spPr>
        <p:txBody>
          <a:bodyPr/>
          <a:lstStyle/>
          <a:p>
            <a:pPr marL="358775" indent="-222250">
              <a:spcAft>
                <a:spcPts val="1000"/>
              </a:spcAft>
            </a:pPr>
            <a:r>
              <a:rPr lang="en-HU"/>
              <a:t>25 év korpuszépítési tapasztalat</a:t>
            </a:r>
          </a:p>
          <a:p>
            <a:pPr marL="358775" indent="-222250">
              <a:spcAft>
                <a:spcPts val="1000"/>
              </a:spcAft>
            </a:pPr>
            <a:r>
              <a:rPr lang="en-HU"/>
              <a:t>Az ország legnagyobb nyelvtechnológiai kutatóhelye: 17 fő, (1 DSc, 10 PhD)</a:t>
            </a:r>
            <a:br>
              <a:rPr lang="en-HU"/>
            </a:br>
            <a:r>
              <a:rPr lang="en-HU"/>
              <a:t>(az MSZNY2022 cikkeinek harmada NYTK szerzőktől)</a:t>
            </a:r>
          </a:p>
          <a:p>
            <a:pPr marL="358775" indent="-222250">
              <a:spcAft>
                <a:spcPts val="1000"/>
              </a:spcAft>
            </a:pPr>
            <a:r>
              <a:rPr lang="en-HU"/>
              <a:t>Évtizedek óta a magyar nyelvtechnológia vezető, koordináló műhelye</a:t>
            </a:r>
            <a:br>
              <a:rPr lang="en-HU"/>
            </a:br>
            <a:r>
              <a:rPr lang="en-HU"/>
              <a:t>(pl. HLT-platform, e-magyar.hu, magyar MI nyelvstratégia)</a:t>
            </a:r>
          </a:p>
          <a:p>
            <a:pPr marL="358775" indent="-222250">
              <a:spcAft>
                <a:spcPts val="1000"/>
              </a:spcAft>
            </a:pPr>
            <a:r>
              <a:rPr lang="en-HU"/>
              <a:t>Vezető szerep Közép-Kelet Európában (CESAR, MARCELL, CURLICAT)</a:t>
            </a:r>
          </a:p>
          <a:p>
            <a:pPr marL="136525">
              <a:buNone/>
            </a:pPr>
            <a:endParaRPr lang="en-H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AB5BDC-A5AC-2EF4-C4F9-84FD3E913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9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>
              <a:lnSpc>
                <a:spcPct val="100000"/>
              </a:lnSpc>
              <a:buSzPct val="100000"/>
            </a:pPr>
            <a:r>
              <a:rPr lang="hu" sz="2400">
                <a:solidFill>
                  <a:srgbClr val="0070C0"/>
                </a:solidFill>
                <a:latin typeface="Georgia"/>
                <a:sym typeface="Georgia"/>
              </a:rPr>
              <a:t>NYTK által koordinált projektek és partnerek</a:t>
            </a:r>
            <a:endParaRPr sz="2400">
              <a:solidFill>
                <a:srgbClr val="0070C0"/>
              </a:solidFill>
              <a:latin typeface="Georgia"/>
              <a:sym typeface="Georgia"/>
            </a:endParaRPr>
          </a:p>
        </p:txBody>
      </p:sp>
      <p:sp>
        <p:nvSpPr>
          <p:cNvPr id="181" name="Google Shape;181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2065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lang="hu" sz="1600" cap="small">
                <a:latin typeface="Georgia"/>
                <a:sym typeface="Times New Roman"/>
              </a:rPr>
              <a:t>CESAR (2011-2013), MARCELL (2018 – 2021) CURLICAT (2020 – 2022)</a:t>
            </a: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•"/>
            </a:pPr>
            <a:r>
              <a:rPr lang="hu" sz="1600">
                <a:latin typeface="Georgia"/>
                <a:sym typeface="Times New Roman"/>
              </a:rPr>
              <a:t>Institute for Bulgarian Language "Prof. Lyubomir Andreychin" (IBL) - Bulgaria</a:t>
            </a:r>
            <a:endParaRPr lang="en-US" sz="1600">
              <a:latin typeface="Georgia"/>
              <a:sym typeface="Times New Roma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•"/>
            </a:pPr>
            <a:r>
              <a:rPr lang="hu" sz="1600">
                <a:latin typeface="Georgia"/>
                <a:sym typeface="Times New Roman"/>
              </a:rPr>
              <a:t>University of Zagreb, Faculty of Humanities and Social Sciences (FFZG) - Croatia</a:t>
            </a:r>
            <a:endParaRPr lang="en-US" sz="1600">
              <a:latin typeface="Georgia"/>
              <a:sym typeface="Times New Roma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•"/>
            </a:pPr>
            <a:r>
              <a:rPr lang="hu" sz="1600">
                <a:latin typeface="Georgia"/>
                <a:sym typeface="Times New Roman"/>
              </a:rPr>
              <a:t>Institute of Computer Science, Polish Academy of Sciences (ICS) - Poland</a:t>
            </a:r>
            <a:endParaRPr lang="en-US" sz="1600">
              <a:latin typeface="Georgia"/>
              <a:sym typeface="Times New Roma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•"/>
            </a:pPr>
            <a:r>
              <a:rPr lang="hu" sz="1600">
                <a:latin typeface="Georgia"/>
                <a:sym typeface="Times New Roman"/>
              </a:rPr>
              <a:t>Institutul de Cercetari pentru Inteligenta Artificiala, Academia Romana (RACAI/ICIA) - Romania</a:t>
            </a:r>
            <a:endParaRPr lang="en-US" sz="1600">
              <a:latin typeface="Georgia"/>
              <a:sym typeface="Times New Roma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•"/>
            </a:pPr>
            <a:r>
              <a:rPr lang="hu" sz="1600">
                <a:latin typeface="Georgia"/>
                <a:sym typeface="Times New Roman"/>
              </a:rPr>
              <a:t>Jazykovedný ústav Ľ. Štúra Slovenskej akadémie vied (JULS SAV) - Slovakia</a:t>
            </a:r>
            <a:endParaRPr lang="en-US" sz="1600">
              <a:latin typeface="Georgia"/>
              <a:sym typeface="Times New Roman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Char char="•"/>
            </a:pPr>
            <a:r>
              <a:rPr lang="hu" sz="1600">
                <a:latin typeface="Georgia"/>
                <a:sym typeface="Times New Roman"/>
              </a:rPr>
              <a:t>"Jožef Stefan" Institute (JSI) - Slovenia</a:t>
            </a:r>
            <a:endParaRPr lang="en-US" sz="1600">
              <a:latin typeface="Georgia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F7F5DF-9DC7-3940-17FD-B1EFB14E7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A83AD-AB69-F2C5-DBDD-65091A367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NYTK : nyelvtechnológiai kapacitás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6D1B96-298B-0E22-5C5D-C8581A2B8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019" y="582068"/>
            <a:ext cx="8846288" cy="4081148"/>
          </a:xfrm>
        </p:spPr>
        <p:txBody>
          <a:bodyPr/>
          <a:lstStyle/>
          <a:p>
            <a:pPr marL="358775" indent="-222250">
              <a:spcAft>
                <a:spcPts val="1000"/>
              </a:spcAft>
            </a:pPr>
            <a:r>
              <a:rPr lang="en-HU"/>
              <a:t>25 év korpuszépítési tapasztalat</a:t>
            </a:r>
          </a:p>
          <a:p>
            <a:pPr marL="358775" indent="-222250">
              <a:spcAft>
                <a:spcPts val="1000"/>
              </a:spcAft>
            </a:pPr>
            <a:r>
              <a:rPr lang="en-HU"/>
              <a:t>Az ország legnagyobb nyelvtechnológiai kutatóhelye: 17 fő, (1 DSc, 10 PhD)</a:t>
            </a:r>
            <a:br>
              <a:rPr lang="en-HU"/>
            </a:br>
            <a:r>
              <a:rPr lang="en-HU"/>
              <a:t>(az MSZNY2022 cikkeinek harmada NYTK szerzőktől)</a:t>
            </a:r>
          </a:p>
          <a:p>
            <a:pPr marL="358775" indent="-222250">
              <a:spcAft>
                <a:spcPts val="1000"/>
              </a:spcAft>
            </a:pPr>
            <a:r>
              <a:rPr lang="en-HU"/>
              <a:t>Évtizedek óta a magyar nyelvtechnológia vezető, koordináló műhelye</a:t>
            </a:r>
            <a:br>
              <a:rPr lang="en-HU"/>
            </a:br>
            <a:r>
              <a:rPr lang="en-HU"/>
              <a:t>(pl. HLT-platform, e-magyar.hu, magyar MI nyelvstratégia)</a:t>
            </a:r>
          </a:p>
          <a:p>
            <a:pPr marL="358775" indent="-222250">
              <a:spcAft>
                <a:spcPts val="1000"/>
              </a:spcAft>
            </a:pPr>
            <a:r>
              <a:rPr lang="en-HU"/>
              <a:t>Vezető szerep Közép-Kelet Európában (CESAR, MARCELL, CURLICAT)</a:t>
            </a:r>
          </a:p>
          <a:p>
            <a:pPr marL="358775" indent="-222250">
              <a:spcAft>
                <a:spcPts val="1000"/>
              </a:spcAft>
            </a:pPr>
            <a:r>
              <a:rPr lang="en-HU"/>
              <a:t>Nemzeti koordinátor több kutatási infrastruktúrában (CLARIN, ELRC, ELG, ELE)</a:t>
            </a:r>
          </a:p>
          <a:p>
            <a:pPr marL="358775" indent="-222250">
              <a:spcAft>
                <a:spcPts val="1000"/>
              </a:spcAft>
            </a:pPr>
            <a:r>
              <a:rPr lang="en-HU"/>
              <a:t>Vezető szerep a gépi fordításban (a világ legjobb angol-magyar fordítója)</a:t>
            </a:r>
          </a:p>
          <a:p>
            <a:pPr marL="358775" indent="-222250">
              <a:spcAft>
                <a:spcPts val="1000"/>
              </a:spcAft>
            </a:pPr>
            <a:r>
              <a:rPr lang="en-HU"/>
              <a:t>A legtöbb magyar nyelvmodell fejlesztője </a:t>
            </a:r>
          </a:p>
          <a:p>
            <a:pPr marL="358775" indent="-222250"/>
            <a:endParaRPr lang="en-H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D885F2C-E8D9-E3CB-8420-5E2368093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92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8D4C1-F500-DBB7-5394-054529F2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U"/>
              <a:t>Új NYTK fejlesztésű magyar nyelvmodellek és alkalmazások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C94843-5727-FDD1-228F-B7A3A1529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01638" indent="-401638"/>
            <a:r>
              <a:rPr lang="en-HU"/>
              <a:t>HILANCO konzorciumban GPT-3 !!</a:t>
            </a:r>
          </a:p>
          <a:p>
            <a:pPr marL="401638" indent="-401638"/>
            <a:r>
              <a:rPr lang="en-HU"/>
              <a:t>Megatron modellek: BERT Large 2.0, GPT-2, T5</a:t>
            </a:r>
          </a:p>
          <a:p>
            <a:pPr marL="401638" indent="-401638"/>
            <a:r>
              <a:rPr lang="en-HU"/>
              <a:t>Szövegkivonatoló rendszerek: mBART, mT5</a:t>
            </a:r>
          </a:p>
          <a:p>
            <a:pPr marL="401638" indent="-401638"/>
            <a:r>
              <a:rPr lang="en-HU"/>
              <a:t>Gépi fordítók:</a:t>
            </a:r>
            <a:br>
              <a:rPr lang="en-HU"/>
            </a:br>
            <a:r>
              <a:rPr lang="en-HU"/>
              <a:t>	12 nyelvről magyarra fordító (Marian alapon)</a:t>
            </a:r>
            <a:br>
              <a:rPr lang="en-HU"/>
            </a:br>
            <a:r>
              <a:rPr lang="en-HU"/>
              <a:t>	12 nyelvről magyarra finomhangolt M2M100 rendszer</a:t>
            </a:r>
          </a:p>
          <a:p>
            <a:pPr marL="401638" indent="-401638"/>
            <a:r>
              <a:rPr lang="en-HU"/>
              <a:t>További részletek a demo oldalunkon:</a:t>
            </a:r>
            <a:br>
              <a:rPr lang="en-HU"/>
            </a:br>
            <a:r>
              <a:rPr lang="en-GB">
                <a:hlinkClick r:id="rId2"/>
              </a:rPr>
              <a:t>https://juniper.nytud.hu/demo/nlp</a:t>
            </a:r>
            <a:endParaRPr lang="en-GB"/>
          </a:p>
          <a:p>
            <a:pPr>
              <a:buNone/>
            </a:pPr>
            <a:endParaRPr lang="en-H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D1F39E7-E2D6-84D2-0313-9D340455A1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063" y="4745228"/>
            <a:ext cx="3609340" cy="3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83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F0F7BE9-2798-D546-908B-F36DA8079853}" vid="{DA894130-4057-2346-ADE1-74E57372BF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F0F7BE9-2798-D546-908B-F36DA8079853}" vid="{C819DF22-DC1C-8543-9A2A-0E40535A56E2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F0F7BE9-2798-D546-908B-F36DA8079853}" vid="{DB963833-4BBF-264C-8183-4D271FB838C4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1B2CA6AEECBEE440AB36827970E8E2A5" ma:contentTypeVersion="" ma:contentTypeDescription="Új dokumentum létrehozása." ma:contentTypeScope="" ma:versionID="832ce4dfaf917cb1ba27a89767261693">
  <xsd:schema xmlns:xsd="http://www.w3.org/2001/XMLSchema" xmlns:xs="http://www.w3.org/2001/XMLSchema" xmlns:p="http://schemas.microsoft.com/office/2006/metadata/properties" xmlns:ns2="eff08c82-ce1c-49bc-a1d0-41eac7de1a3e" targetNamespace="http://schemas.microsoft.com/office/2006/metadata/properties" ma:root="true" ma:fieldsID="4aabf486d456b887433404a5ee02d546" ns2:_="">
    <xsd:import namespace="eff08c82-ce1c-49bc-a1d0-41eac7de1a3e"/>
    <xsd:element name="properties">
      <xsd:complexType>
        <xsd:sequence>
          <xsd:element name="documentManagement">
            <xsd:complexType>
              <xsd:all>
                <xsd:element ref="ns2:Titokgazda" minOccurs="0"/>
                <xsd:element ref="ns2:Titokkorlát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f08c82-ce1c-49bc-a1d0-41eac7de1a3e" elementFormDefault="qualified">
    <xsd:import namespace="http://schemas.microsoft.com/office/2006/documentManagement/types"/>
    <xsd:import namespace="http://schemas.microsoft.com/office/infopath/2007/PartnerControls"/>
    <xsd:element name="Titokgazda" ma:index="8" nillable="true" ma:displayName="Titokgazda" ma:internalName="Titokgazda">
      <xsd:simpleType>
        <xsd:restriction base="dms:Text">
          <xsd:maxLength value="255"/>
        </xsd:restriction>
      </xsd:simpleType>
    </xsd:element>
    <xsd:element name="Titokkorlát" ma:index="9" nillable="true" ma:displayName="Titokkorlát" ma:internalName="Titokkorl_x00e1_t">
      <xsd:simpleType>
        <xsd:restriction base="dms:Note">
          <xsd:maxLength value="255"/>
        </xsd:restriction>
      </xsd:simpleType>
    </xsd:element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itokgazda xmlns="eff08c82-ce1c-49bc-a1d0-41eac7de1a3e" xsi:nil="true"/>
    <Titokkorlát xmlns="eff08c82-ce1c-49bc-a1d0-41eac7de1a3e" xsi:nil="true"/>
  </documentManagement>
</p:properties>
</file>

<file path=customXml/itemProps1.xml><?xml version="1.0" encoding="utf-8"?>
<ds:datastoreItem xmlns:ds="http://schemas.openxmlformats.org/officeDocument/2006/customXml" ds:itemID="{1C883F0C-D705-4A1A-8DC9-0D8C6C62A2EF}"/>
</file>

<file path=customXml/itemProps2.xml><?xml version="1.0" encoding="utf-8"?>
<ds:datastoreItem xmlns:ds="http://schemas.openxmlformats.org/officeDocument/2006/customXml" ds:itemID="{30451141-68BE-4B04-85AE-81B11458A4F4}"/>
</file>

<file path=customXml/itemProps3.xml><?xml version="1.0" encoding="utf-8"?>
<ds:datastoreItem xmlns:ds="http://schemas.openxmlformats.org/officeDocument/2006/customXml" ds:itemID="{821A0CF8-1272-4A19-8E46-23AA16C93A3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2394</TotalTime>
  <Words>1161</Words>
  <Application>Microsoft Macintosh PowerPoint</Application>
  <PresentationFormat>On-screen Show (16:9)</PresentationFormat>
  <Paragraphs>178</Paragraphs>
  <Slides>31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Georgia</vt:lpstr>
      <vt:lpstr>Times New Roman</vt:lpstr>
      <vt:lpstr>Simple Light</vt:lpstr>
      <vt:lpstr>Office Theme</vt:lpstr>
      <vt:lpstr>1_Office Theme</vt:lpstr>
      <vt:lpstr>A korpusznyelvészettől a nyelvmodellezésig </vt:lpstr>
      <vt:lpstr>BEMUTATKOZÁS</vt:lpstr>
      <vt:lpstr>NYTK : nyelvtechnológiai kapacitás</vt:lpstr>
      <vt:lpstr>Nyelvtechnológiai kutatócsoport</vt:lpstr>
      <vt:lpstr>Lexikai tudásreprezentáció kutatócsoport</vt:lpstr>
      <vt:lpstr>NYTK : nyelvtechnológiai kapacitás</vt:lpstr>
      <vt:lpstr>NYTK által koordinált projektek és partnerek</vt:lpstr>
      <vt:lpstr>NYTK : nyelvtechnológiai kapacitás</vt:lpstr>
      <vt:lpstr>Új NYTK fejlesztésű magyar nyelvmodellek és alkalmazások</vt:lpstr>
      <vt:lpstr>ALAPVETÉS</vt:lpstr>
      <vt:lpstr>MI kutatás nyelvészeti szempontból: néhány alapvető kérdés</vt:lpstr>
      <vt:lpstr>A korpusznyelvészet alapkérdései</vt:lpstr>
      <vt:lpstr>A korpusznyelvészet relevanciája az MI kutatásra</vt:lpstr>
      <vt:lpstr>A magyar korpusznyelvészet eredményei</vt:lpstr>
      <vt:lpstr>KORPUSZOK A NYELMODELLÉPÍTÉS GYAKORLATÁBAN</vt:lpstr>
      <vt:lpstr>Egy kis korpusz tipológia</vt:lpstr>
      <vt:lpstr>Előtanító dataset</vt:lpstr>
      <vt:lpstr>Common Crawl forrásfile-ok</vt:lpstr>
      <vt:lpstr>PowerPoint Presentation</vt:lpstr>
      <vt:lpstr>Common Crawl feldolgozás menete</vt:lpstr>
      <vt:lpstr>Common Crawl dataset hátránya</vt:lpstr>
      <vt:lpstr>Dataset finomhangolásra</vt:lpstr>
      <vt:lpstr>Dataset finomhangolásra</vt:lpstr>
      <vt:lpstr>OCR-ezett szövegek feldolgozása</vt:lpstr>
      <vt:lpstr>Benchmark dataset</vt:lpstr>
      <vt:lpstr>Többnyelvű nyelvmodellek</vt:lpstr>
      <vt:lpstr>KONKLÚZIÓK</vt:lpstr>
      <vt:lpstr>Korpusznyelvészet vs. nyelvmodellezés</vt:lpstr>
      <vt:lpstr>Tanulságok a nyelvmodellezés számára</vt:lpstr>
      <vt:lpstr>KÖSZÖNÖM A FIGYELMET!</vt:lpstr>
      <vt:lpstr>A korpusznyelvészet relevanciája az MI kutatásra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korpusznyelvészettől a nyelvmodellezésig </dc:title>
  <dc:creator>Tamas Varadi</dc:creator>
  <cp:lastModifiedBy>Tamas Varadi</cp:lastModifiedBy>
  <cp:revision>13</cp:revision>
  <cp:lastPrinted>2020-11-11T21:08:12Z</cp:lastPrinted>
  <dcterms:created xsi:type="dcterms:W3CDTF">2022-06-05T18:04:24Z</dcterms:created>
  <dcterms:modified xsi:type="dcterms:W3CDTF">2022-06-07T10:16:50Z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0x0101001B2CA6AEECBEE440AB36827970E8E2A5</vt:lpwstr>
  </property>
</Properties>
</file>